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 id="2147483686" r:id="rId2"/>
  </p:sldMasterIdLst>
  <p:notesMasterIdLst>
    <p:notesMasterId r:id="rId24"/>
  </p:notesMasterIdLst>
  <p:sldIdLst>
    <p:sldId id="483" r:id="rId3"/>
    <p:sldId id="472" r:id="rId4"/>
    <p:sldId id="484" r:id="rId5"/>
    <p:sldId id="475" r:id="rId6"/>
    <p:sldId id="485" r:id="rId7"/>
    <p:sldId id="476" r:id="rId8"/>
    <p:sldId id="471" r:id="rId9"/>
    <p:sldId id="563" r:id="rId10"/>
    <p:sldId id="564" r:id="rId11"/>
    <p:sldId id="474" r:id="rId12"/>
    <p:sldId id="571" r:id="rId13"/>
    <p:sldId id="565" r:id="rId14"/>
    <p:sldId id="566" r:id="rId15"/>
    <p:sldId id="567" r:id="rId16"/>
    <p:sldId id="489" r:id="rId17"/>
    <p:sldId id="569" r:id="rId18"/>
    <p:sldId id="570" r:id="rId19"/>
    <p:sldId id="481" r:id="rId20"/>
    <p:sldId id="495" r:id="rId21"/>
    <p:sldId id="488" r:id="rId22"/>
    <p:sldId id="487" r:id="rId23"/>
  </p:sldIdLst>
  <p:sldSz cx="12192000" cy="6858000"/>
  <p:notesSz cx="6858000" cy="9144000"/>
  <p:embeddedFontLst>
    <p:embeddedFont>
      <p:font typeface="Calibri" panose="020F0502020204030204" pitchFamily="34" charset="0"/>
      <p:regular r:id="rId25"/>
      <p:bold r:id="rId26"/>
      <p:italic r:id="rId27"/>
      <p:boldItalic r:id="rId28"/>
    </p:embeddedFont>
    <p:embeddedFont>
      <p:font typeface="Roboto Slab" panose="020B0604020202020204" charset="0"/>
      <p:regular r:id="rId29"/>
      <p:bold r:id="rId30"/>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00"/>
    <a:srgbClr val="F5F5F5"/>
    <a:srgbClr val="532476"/>
    <a:srgbClr val="595959"/>
    <a:srgbClr val="990099"/>
    <a:srgbClr val="CC339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5A111915-BE36-4E01-A7E5-04B1672EAD32}" styleName="Light Style 2 - Accent 5">
    <a:wholeTbl>
      <a:tcTxStyle>
        <a:fontRef idx="minor">
          <a:scrgbClr r="0" g="0" b="0"/>
        </a:fontRef>
        <a:schemeClr val="tx1"/>
      </a:tcTxStyle>
      <a:tcStyle>
        <a:tcBdr>
          <a:left>
            <a:lnRef idx="1">
              <a:schemeClr val="accent5"/>
            </a:lnRef>
          </a:left>
          <a:right>
            <a:lnRef idx="1">
              <a:schemeClr val="accent5"/>
            </a:lnRef>
          </a:right>
          <a:top>
            <a:lnRef idx="1">
              <a:schemeClr val="accent5"/>
            </a:lnRef>
          </a:top>
          <a:bottom>
            <a:lnRef idx="1">
              <a:schemeClr val="accent5"/>
            </a:lnRef>
          </a:bottom>
          <a:insideH>
            <a:ln>
              <a:noFill/>
            </a:ln>
          </a:insideH>
          <a:insideV>
            <a:ln>
              <a:noFill/>
            </a:ln>
          </a:insideV>
        </a:tcBdr>
        <a:fill>
          <a:noFill/>
        </a:fill>
      </a:tcStyle>
    </a:wholeTbl>
    <a:band1H>
      <a:tcStyle>
        <a:tcBdr>
          <a:top>
            <a:lnRef idx="1">
              <a:schemeClr val="accent5"/>
            </a:lnRef>
          </a:top>
          <a:bottom>
            <a:lnRef idx="1">
              <a:schemeClr val="accent5"/>
            </a:lnRef>
          </a:bottom>
        </a:tcBdr>
      </a:tcStyle>
    </a:band1H>
    <a:band1V>
      <a:tcStyle>
        <a:tcBdr>
          <a:left>
            <a:lnRef idx="1">
              <a:schemeClr val="accent5"/>
            </a:lnRef>
          </a:left>
          <a:right>
            <a:lnRef idx="1">
              <a:schemeClr val="accent5"/>
            </a:lnRef>
          </a:right>
        </a:tcBdr>
      </a:tcStyle>
    </a:band1V>
    <a:band2V>
      <a:tcStyle>
        <a:tcBdr>
          <a:left>
            <a:lnRef idx="1">
              <a:schemeClr val="accent5"/>
            </a:lnRef>
          </a:left>
          <a:right>
            <a:lnRef idx="1">
              <a:schemeClr val="accent5"/>
            </a:lnRef>
          </a:right>
        </a:tcBdr>
      </a:tcStyle>
    </a:band2V>
    <a:lastCol>
      <a:tcTxStyle b="on"/>
      <a:tcStyle>
        <a:tcBdr/>
      </a:tcStyle>
    </a:lastCol>
    <a:firstCol>
      <a:tcTxStyle b="on"/>
      <a:tcStyle>
        <a:tcBdr/>
      </a:tcStyle>
    </a:firstCol>
    <a:lastRow>
      <a:tcTxStyle b="on"/>
      <a:tcStyle>
        <a:tcBdr>
          <a:top>
            <a:ln w="50800" cmpd="dbl">
              <a:solidFill>
                <a:schemeClr val="accent5"/>
              </a:solidFill>
            </a:ln>
          </a:top>
        </a:tcBdr>
      </a:tcStyle>
    </a:lastRow>
    <a:firstRow>
      <a:tcTxStyle b="on">
        <a:fontRef idx="minor">
          <a:scrgbClr r="0" g="0" b="0"/>
        </a:fontRef>
        <a:schemeClr val="bg1"/>
      </a:tcTxStyle>
      <a:tcStyle>
        <a:tcBdr/>
        <a:fillRef idx="1">
          <a:schemeClr val="accent5"/>
        </a:fillRef>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9DCAF9ED-07DC-4A11-8D7F-57B35C25682E}" styleName="Medium Style 1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a:noFill/>
            </a:ln>
          </a:insideV>
        </a:tcBdr>
        <a:fill>
          <a:solidFill>
            <a:schemeClr val="lt1"/>
          </a:solidFill>
        </a:fill>
      </a:tcStyle>
    </a:wholeTbl>
    <a:band1H>
      <a:tcStyle>
        <a:tcBdr/>
        <a:fill>
          <a:solidFill>
            <a:schemeClr val="accent2">
              <a:tint val="20000"/>
            </a:schemeClr>
          </a:solidFill>
        </a:fill>
      </a:tcStyle>
    </a:band1H>
    <a:band1V>
      <a:tcStyle>
        <a:tcBdr/>
        <a:fill>
          <a:solidFill>
            <a:schemeClr val="accent2">
              <a:tint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solidFill>
            <a:schemeClr val="lt1"/>
          </a:solidFill>
        </a:fill>
      </a:tcStyle>
    </a:lastRow>
    <a:firstRow>
      <a:tcTxStyle b="on">
        <a:fontRef idx="minor">
          <a:scrgbClr r="0" g="0" b="0"/>
        </a:fontRef>
        <a:schemeClr val="lt1"/>
      </a:tcTxStyle>
      <a:tcStyle>
        <a:tcBdr/>
        <a:fill>
          <a:solidFill>
            <a:schemeClr val="accent2"/>
          </a:solidFill>
        </a:fill>
      </a:tcStyle>
    </a:firstRow>
  </a:tblStyle>
  <a:tblStyle styleId="{1FECB4D8-DB02-4DC6-A0A2-4F2EBAE1DC90}" styleName="Medium Style 1 - Accent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a:noFill/>
            </a:ln>
          </a:insideV>
        </a:tcBdr>
        <a:fill>
          <a:solidFill>
            <a:schemeClr val="lt1"/>
          </a:solidFill>
        </a:fill>
      </a:tcStyle>
    </a:wholeTbl>
    <a:band1H>
      <a:tcStyle>
        <a:tcBdr/>
        <a:fill>
          <a:solidFill>
            <a:schemeClr val="accent3">
              <a:tint val="20000"/>
            </a:schemeClr>
          </a:solidFill>
        </a:fill>
      </a:tcStyle>
    </a:band1H>
    <a:band1V>
      <a:tcStyle>
        <a:tcBdr/>
        <a:fill>
          <a:solidFill>
            <a:schemeClr val="accent3">
              <a:tint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solidFill>
            <a:schemeClr val="lt1"/>
          </a:solidFill>
        </a:fill>
      </a:tcStyle>
    </a:lastRow>
    <a:firstRow>
      <a:tcTxStyle b="on">
        <a:fontRef idx="minor">
          <a:scrgbClr r="0" g="0" b="0"/>
        </a:fontRef>
        <a:schemeClr val="lt1"/>
      </a:tcTxStyle>
      <a:tcStyle>
        <a:tcBdr/>
        <a:fill>
          <a:solidFill>
            <a:schemeClr val="accent3"/>
          </a:solidFill>
        </a:fill>
      </a:tcStyle>
    </a:firstRow>
  </a:tblStyle>
  <a:tblStyle styleId="{72833802-FEF1-4C79-8D5D-14CF1EAF98D9}" styleName="Light Style 2 - Accent 2">
    <a:wholeTbl>
      <a:tcTxStyle>
        <a:fontRef idx="minor">
          <a:scrgbClr r="0" g="0" b="0"/>
        </a:fontRef>
        <a:schemeClr val="tx1"/>
      </a:tcTxStyle>
      <a:tcStyle>
        <a:tcBdr>
          <a:left>
            <a:lnRef idx="1">
              <a:schemeClr val="accent2"/>
            </a:lnRef>
          </a:left>
          <a:right>
            <a:lnRef idx="1">
              <a:schemeClr val="accent2"/>
            </a:lnRef>
          </a:right>
          <a:top>
            <a:lnRef idx="1">
              <a:schemeClr val="accent2"/>
            </a:lnRef>
          </a:top>
          <a:bottom>
            <a:lnRef idx="1">
              <a:schemeClr val="accent2"/>
            </a:lnRef>
          </a:bottom>
          <a:insideH>
            <a:ln>
              <a:noFill/>
            </a:ln>
          </a:insideH>
          <a:insideV>
            <a:ln>
              <a:noFill/>
            </a:ln>
          </a:insideV>
        </a:tcBdr>
        <a:fill>
          <a:noFill/>
        </a:fill>
      </a:tcStyle>
    </a:wholeTbl>
    <a:band1H>
      <a:tcStyle>
        <a:tcBdr>
          <a:top>
            <a:lnRef idx="1">
              <a:schemeClr val="accent2"/>
            </a:lnRef>
          </a:top>
          <a:bottom>
            <a:lnRef idx="1">
              <a:schemeClr val="accent2"/>
            </a:lnRef>
          </a:bottom>
        </a:tcBdr>
      </a:tcStyle>
    </a:band1H>
    <a:band1V>
      <a:tcStyle>
        <a:tcBdr>
          <a:left>
            <a:lnRef idx="1">
              <a:schemeClr val="accent2"/>
            </a:lnRef>
          </a:left>
          <a:right>
            <a:lnRef idx="1">
              <a:schemeClr val="accent2"/>
            </a:lnRef>
          </a:right>
        </a:tcBdr>
      </a:tcStyle>
    </a:band1V>
    <a:band2V>
      <a:tcStyle>
        <a:tcBdr>
          <a:left>
            <a:lnRef idx="1">
              <a:schemeClr val="accent2"/>
            </a:lnRef>
          </a:left>
          <a:right>
            <a:lnRef idx="1">
              <a:schemeClr val="accent2"/>
            </a:lnRef>
          </a:right>
        </a:tcBdr>
      </a:tcStyle>
    </a:band2V>
    <a:lastCol>
      <a:tcTxStyle b="on"/>
      <a:tcStyle>
        <a:tcBdr/>
      </a:tcStyle>
    </a:lastCol>
    <a:firstCol>
      <a:tcTxStyle b="on"/>
      <a:tcStyle>
        <a:tcBdr/>
      </a:tcStyle>
    </a:firstCol>
    <a:lastRow>
      <a:tcTxStyle b="on"/>
      <a:tcStyle>
        <a:tcBdr>
          <a:top>
            <a:ln w="50800" cmpd="dbl">
              <a:solidFill>
                <a:schemeClr val="accent2"/>
              </a:solidFill>
            </a:ln>
          </a:top>
        </a:tcBdr>
      </a:tcStyle>
    </a:lastRow>
    <a:firstRow>
      <a:tcTxStyle b="on">
        <a:fontRef idx="minor">
          <a:scrgbClr r="0" g="0" b="0"/>
        </a:fontRef>
        <a:schemeClr val="bg1"/>
      </a:tcTxStyle>
      <a:tcStyle>
        <a:tcBdr/>
        <a:fillRef idx="1">
          <a:schemeClr val="accent2"/>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00" autoAdjust="0"/>
    <p:restoredTop sz="96318" autoAdjust="0"/>
  </p:normalViewPr>
  <p:slideViewPr>
    <p:cSldViewPr snapToGrid="0">
      <p:cViewPr varScale="1">
        <p:scale>
          <a:sx n="72" d="100"/>
          <a:sy n="72" d="100"/>
        </p:scale>
        <p:origin x="660" y="66"/>
      </p:cViewPr>
      <p:guideLst/>
    </p:cSldViewPr>
  </p:slideViewPr>
  <p:notesTextViewPr>
    <p:cViewPr>
      <p:scale>
        <a:sx n="1" d="1"/>
        <a:sy n="1" d="1"/>
      </p:scale>
      <p:origin x="0" y="0"/>
    </p:cViewPr>
  </p:notesTextViewPr>
  <p:sorterViewPr>
    <p:cViewPr>
      <p:scale>
        <a:sx n="100" d="100"/>
        <a:sy n="100" d="100"/>
      </p:scale>
      <p:origin x="0" y="-2418"/>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font" Target="fonts/font2.fntdata"/><Relationship Id="rId3" Type="http://schemas.openxmlformats.org/officeDocument/2006/relationships/slide" Target="slides/slide1.xml"/><Relationship Id="rId21" Type="http://schemas.openxmlformats.org/officeDocument/2006/relationships/slide" Target="slides/slide19.xml"/><Relationship Id="rId34" Type="http://schemas.openxmlformats.org/officeDocument/2006/relationships/tableStyles" Target="tableStyles.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font" Target="fonts/font1.fntdata"/><Relationship Id="rId33" Type="http://schemas.openxmlformats.org/officeDocument/2006/relationships/theme" Target="theme/theme1.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font" Target="fonts/font5.fntdata"/><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notesMaster" Target="notesMasters/notesMaster1.xml"/><Relationship Id="rId32" Type="http://schemas.openxmlformats.org/officeDocument/2006/relationships/viewProps" Target="viewProp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font" Target="fonts/font4.fntdata"/><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presProps" Target="presProp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font" Target="fonts/font3.fntdata"/><Relationship Id="rId30" Type="http://schemas.openxmlformats.org/officeDocument/2006/relationships/font" Target="fonts/font6.fntdata"/><Relationship Id="rId8" Type="http://schemas.openxmlformats.org/officeDocument/2006/relationships/slide" Target="slides/slide6.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8A04D3E-AB25-4865-88B1-E5CEDFA4F726}" type="datetimeFigureOut">
              <a:rPr lang="en-IN" smtClean="0"/>
              <a:t>04-11-2022</a:t>
            </a:fld>
            <a:endParaRPr lang="en-IN"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18B107A-A654-4768-8807-756F0176A7E3}" type="slidenum">
              <a:rPr lang="en-IN" smtClean="0"/>
              <a:t>‹#›</a:t>
            </a:fld>
            <a:endParaRPr lang="en-IN" dirty="0"/>
          </a:p>
        </p:txBody>
      </p:sp>
    </p:spTree>
    <p:extLst>
      <p:ext uri="{BB962C8B-B14F-4D97-AF65-F5344CB8AC3E}">
        <p14:creationId xmlns:p14="http://schemas.microsoft.com/office/powerpoint/2010/main" val="181934114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grpSp>
        <p:nvGrpSpPr>
          <p:cNvPr id="4" name="Group 3"/>
          <p:cNvGrpSpPr/>
          <p:nvPr userDrawn="1"/>
        </p:nvGrpSpPr>
        <p:grpSpPr>
          <a:xfrm>
            <a:off x="285437" y="265677"/>
            <a:ext cx="11621126" cy="6326646"/>
            <a:chOff x="254476" y="265679"/>
            <a:chExt cx="11621126" cy="6326646"/>
          </a:xfrm>
        </p:grpSpPr>
        <p:sp>
          <p:nvSpPr>
            <p:cNvPr id="8" name="Flowchart: Manual Input 5"/>
            <p:cNvSpPr/>
            <p:nvPr userDrawn="1"/>
          </p:nvSpPr>
          <p:spPr>
            <a:xfrm rot="16200000" flipV="1">
              <a:off x="799317" y="-279162"/>
              <a:ext cx="6326646" cy="7416327"/>
            </a:xfrm>
            <a:custGeom>
              <a:avLst/>
              <a:gdLst>
                <a:gd name="connsiteX0" fmla="*/ 0 w 10000"/>
                <a:gd name="connsiteY0" fmla="*/ 2000 h 10000"/>
                <a:gd name="connsiteX1" fmla="*/ 10000 w 10000"/>
                <a:gd name="connsiteY1" fmla="*/ 0 h 10000"/>
                <a:gd name="connsiteX2" fmla="*/ 10000 w 10000"/>
                <a:gd name="connsiteY2" fmla="*/ 10000 h 10000"/>
                <a:gd name="connsiteX3" fmla="*/ 0 w 10000"/>
                <a:gd name="connsiteY3" fmla="*/ 10000 h 10000"/>
                <a:gd name="connsiteX4" fmla="*/ 0 w 10000"/>
                <a:gd name="connsiteY4" fmla="*/ 2000 h 10000"/>
                <a:gd name="connsiteX0" fmla="*/ 0 w 10000"/>
                <a:gd name="connsiteY0" fmla="*/ 3494 h 10000"/>
                <a:gd name="connsiteX1" fmla="*/ 10000 w 10000"/>
                <a:gd name="connsiteY1" fmla="*/ 0 h 10000"/>
                <a:gd name="connsiteX2" fmla="*/ 10000 w 10000"/>
                <a:gd name="connsiteY2" fmla="*/ 10000 h 10000"/>
                <a:gd name="connsiteX3" fmla="*/ 0 w 10000"/>
                <a:gd name="connsiteY3" fmla="*/ 10000 h 10000"/>
                <a:gd name="connsiteX4" fmla="*/ 0 w 10000"/>
                <a:gd name="connsiteY4" fmla="*/ 3494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00" h="10000">
                  <a:moveTo>
                    <a:pt x="0" y="3494"/>
                  </a:moveTo>
                  <a:lnTo>
                    <a:pt x="10000" y="0"/>
                  </a:lnTo>
                  <a:lnTo>
                    <a:pt x="10000" y="10000"/>
                  </a:lnTo>
                  <a:lnTo>
                    <a:pt x="0" y="10000"/>
                  </a:lnTo>
                  <a:lnTo>
                    <a:pt x="0" y="3494"/>
                  </a:lnTo>
                  <a:close/>
                </a:path>
              </a:pathLst>
            </a:custGeom>
            <a:solidFill>
              <a:schemeClr val="bg1">
                <a:lumMod val="9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12" name="Flowchart: Manual Input 5"/>
            <p:cNvSpPr/>
            <p:nvPr userDrawn="1"/>
          </p:nvSpPr>
          <p:spPr>
            <a:xfrm rot="16200000" flipH="1">
              <a:off x="5594106" y="302528"/>
              <a:ext cx="5550769" cy="7012223"/>
            </a:xfrm>
            <a:custGeom>
              <a:avLst/>
              <a:gdLst>
                <a:gd name="connsiteX0" fmla="*/ 0 w 10000"/>
                <a:gd name="connsiteY0" fmla="*/ 2000 h 10000"/>
                <a:gd name="connsiteX1" fmla="*/ 10000 w 10000"/>
                <a:gd name="connsiteY1" fmla="*/ 0 h 10000"/>
                <a:gd name="connsiteX2" fmla="*/ 10000 w 10000"/>
                <a:gd name="connsiteY2" fmla="*/ 10000 h 10000"/>
                <a:gd name="connsiteX3" fmla="*/ 0 w 10000"/>
                <a:gd name="connsiteY3" fmla="*/ 10000 h 10000"/>
                <a:gd name="connsiteX4" fmla="*/ 0 w 10000"/>
                <a:gd name="connsiteY4" fmla="*/ 2000 h 10000"/>
                <a:gd name="connsiteX0" fmla="*/ 0 w 10000"/>
                <a:gd name="connsiteY0" fmla="*/ 3494 h 10000"/>
                <a:gd name="connsiteX1" fmla="*/ 10000 w 10000"/>
                <a:gd name="connsiteY1" fmla="*/ 0 h 10000"/>
                <a:gd name="connsiteX2" fmla="*/ 10000 w 10000"/>
                <a:gd name="connsiteY2" fmla="*/ 10000 h 10000"/>
                <a:gd name="connsiteX3" fmla="*/ 0 w 10000"/>
                <a:gd name="connsiteY3" fmla="*/ 10000 h 10000"/>
                <a:gd name="connsiteX4" fmla="*/ 0 w 10000"/>
                <a:gd name="connsiteY4" fmla="*/ 3494 h 10000"/>
                <a:gd name="connsiteX0" fmla="*/ 15 w 10015"/>
                <a:gd name="connsiteY0" fmla="*/ 3494 h 10469"/>
                <a:gd name="connsiteX1" fmla="*/ 10015 w 10015"/>
                <a:gd name="connsiteY1" fmla="*/ 0 h 10469"/>
                <a:gd name="connsiteX2" fmla="*/ 10015 w 10015"/>
                <a:gd name="connsiteY2" fmla="*/ 10000 h 10469"/>
                <a:gd name="connsiteX3" fmla="*/ 0 w 10015"/>
                <a:gd name="connsiteY3" fmla="*/ 10469 h 10469"/>
                <a:gd name="connsiteX4" fmla="*/ 15 w 10015"/>
                <a:gd name="connsiteY4" fmla="*/ 3494 h 10469"/>
                <a:gd name="connsiteX0" fmla="*/ 15 w 10015"/>
                <a:gd name="connsiteY0" fmla="*/ 3494 h 10494"/>
                <a:gd name="connsiteX1" fmla="*/ 10015 w 10015"/>
                <a:gd name="connsiteY1" fmla="*/ 0 h 10494"/>
                <a:gd name="connsiteX2" fmla="*/ 9984 w 10015"/>
                <a:gd name="connsiteY2" fmla="*/ 10494 h 10494"/>
                <a:gd name="connsiteX3" fmla="*/ 0 w 10015"/>
                <a:gd name="connsiteY3" fmla="*/ 10469 h 10494"/>
                <a:gd name="connsiteX4" fmla="*/ 15 w 10015"/>
                <a:gd name="connsiteY4" fmla="*/ 3494 h 1049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15" h="10494">
                  <a:moveTo>
                    <a:pt x="15" y="3494"/>
                  </a:moveTo>
                  <a:lnTo>
                    <a:pt x="10015" y="0"/>
                  </a:lnTo>
                  <a:cubicBezTo>
                    <a:pt x="10005" y="3498"/>
                    <a:pt x="9994" y="6996"/>
                    <a:pt x="9984" y="10494"/>
                  </a:cubicBezTo>
                  <a:lnTo>
                    <a:pt x="0" y="10469"/>
                  </a:lnTo>
                  <a:lnTo>
                    <a:pt x="15" y="3494"/>
                  </a:lnTo>
                  <a:close/>
                </a:path>
              </a:pathLst>
            </a:custGeom>
            <a:solidFill>
              <a:schemeClr val="tx1">
                <a:lumMod val="65000"/>
                <a:lumOff val="35000"/>
              </a:schemeClr>
            </a:solidFill>
            <a:ln>
              <a:noFill/>
            </a:ln>
            <a:effectLst>
              <a:outerShdw blurRad="508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grpSp>
      <p:sp>
        <p:nvSpPr>
          <p:cNvPr id="2" name="Title 1"/>
          <p:cNvSpPr>
            <a:spLocks noGrp="1"/>
          </p:cNvSpPr>
          <p:nvPr>
            <p:ph type="ctrTitle"/>
          </p:nvPr>
        </p:nvSpPr>
        <p:spPr>
          <a:xfrm>
            <a:off x="228600" y="1984375"/>
            <a:ext cx="59055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228600" y="4564063"/>
            <a:ext cx="59055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pic>
        <p:nvPicPr>
          <p:cNvPr id="14" name="Picture 13"/>
          <p:cNvPicPr>
            <a:picLocks noChangeAspect="1"/>
          </p:cNvPicPr>
          <p:nvPr userDrawn="1"/>
        </p:nvPicPr>
        <p:blipFill rotWithShape="1">
          <a:blip r:embed="rId2" cstate="print">
            <a:extLst>
              <a:ext uri="{28A0092B-C50C-407E-A947-70E740481C1C}">
                <a14:useLocalDpi xmlns:a14="http://schemas.microsoft.com/office/drawing/2010/main" val="0"/>
              </a:ext>
            </a:extLst>
          </a:blip>
          <a:srcRect l="13983" b="37125"/>
          <a:stretch/>
        </p:blipFill>
        <p:spPr>
          <a:xfrm>
            <a:off x="254475" y="3208830"/>
            <a:ext cx="6915786" cy="3375194"/>
          </a:xfrm>
          <a:prstGeom prst="rect">
            <a:avLst/>
          </a:prstGeom>
        </p:spPr>
      </p:pic>
      <p:pic>
        <p:nvPicPr>
          <p:cNvPr id="9" name="Picture 8"/>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400639" y="379813"/>
            <a:ext cx="2760542" cy="1110320"/>
          </a:xfrm>
          <a:prstGeom prst="rect">
            <a:avLst/>
          </a:prstGeom>
        </p:spPr>
      </p:pic>
    </p:spTree>
    <p:extLst>
      <p:ext uri="{BB962C8B-B14F-4D97-AF65-F5344CB8AC3E}">
        <p14:creationId xmlns:p14="http://schemas.microsoft.com/office/powerpoint/2010/main" val="72270348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C26B5E36-7BAA-4247-BD67-F65D505F0A08}" type="datetime1">
              <a:rPr lang="en-US" smtClean="0"/>
              <a:t>11/4/2022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90B49BB6-5787-495D-AC20-623BD900045B}" type="slidenum">
              <a:rPr lang="en-US" smtClean="0"/>
              <a:t>‹#›</a:t>
            </a:fld>
            <a:endParaRPr lang="en-US" dirty="0"/>
          </a:p>
        </p:txBody>
      </p:sp>
    </p:spTree>
    <p:extLst>
      <p:ext uri="{BB962C8B-B14F-4D97-AF65-F5344CB8AC3E}">
        <p14:creationId xmlns:p14="http://schemas.microsoft.com/office/powerpoint/2010/main" val="337123284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1AFD8E4B-B4BE-4485-B760-4FDE11BBF8DF}" type="datetime1">
              <a:rPr lang="en-US" smtClean="0"/>
              <a:t>11/4/2022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90B49BB6-5787-495D-AC20-623BD900045B}" type="slidenum">
              <a:rPr lang="en-US" smtClean="0"/>
              <a:t>‹#›</a:t>
            </a:fld>
            <a:endParaRPr lang="en-US" dirty="0"/>
          </a:p>
        </p:txBody>
      </p:sp>
    </p:spTree>
    <p:extLst>
      <p:ext uri="{BB962C8B-B14F-4D97-AF65-F5344CB8AC3E}">
        <p14:creationId xmlns:p14="http://schemas.microsoft.com/office/powerpoint/2010/main" val="423255220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734CDB9F-2697-4768-AB99-51DDC4A6B198}" type="datetime1">
              <a:rPr lang="en-US" smtClean="0"/>
              <a:t>11/4/2022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90B49BB6-5787-495D-AC20-623BD900045B}" type="slidenum">
              <a:rPr lang="en-US" smtClean="0"/>
              <a:t>‹#›</a:t>
            </a:fld>
            <a:endParaRPr lang="en-US" dirty="0"/>
          </a:p>
        </p:txBody>
      </p:sp>
    </p:spTree>
    <p:extLst>
      <p:ext uri="{BB962C8B-B14F-4D97-AF65-F5344CB8AC3E}">
        <p14:creationId xmlns:p14="http://schemas.microsoft.com/office/powerpoint/2010/main" val="220555758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4F77161-874F-4175-969B-F648B8BA01D6}" type="datetime1">
              <a:rPr lang="en-US" smtClean="0"/>
              <a:t>11/4/2022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90B49BB6-5787-495D-AC20-623BD900045B}" type="slidenum">
              <a:rPr lang="en-US" smtClean="0"/>
              <a:t>‹#›</a:t>
            </a:fld>
            <a:endParaRPr lang="en-US" dirty="0"/>
          </a:p>
        </p:txBody>
      </p:sp>
    </p:spTree>
    <p:extLst>
      <p:ext uri="{BB962C8B-B14F-4D97-AF65-F5344CB8AC3E}">
        <p14:creationId xmlns:p14="http://schemas.microsoft.com/office/powerpoint/2010/main" val="4062721131"/>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obj">
  <p:cSld name="3_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atin typeface="Arial" panose="020B0604020202020204" pitchFamily="34" charset="0"/>
                <a:cs typeface="Arial" panose="020B0604020202020204" pitchFamily="34" charset="0"/>
              </a:defRPr>
            </a:lvl1pPr>
          </a:lstStyle>
          <a:p>
            <a:r>
              <a:rPr lang="en-US"/>
              <a:t>Click to edit Master title style</a:t>
            </a:r>
          </a:p>
        </p:txBody>
      </p:sp>
      <p:sp>
        <p:nvSpPr>
          <p:cNvPr id="3" name="Content Placeholder 2"/>
          <p:cNvSpPr>
            <a:spLocks noGrp="1"/>
          </p:cNvSpPr>
          <p:nvPr>
            <p:ph idx="1"/>
          </p:nvPr>
        </p:nvSpPr>
        <p:spPr/>
        <p:txBody>
          <a:bodyPr/>
          <a:lstStyle>
            <a:lvl1pPr>
              <a:defRPr>
                <a:latin typeface="Arial" panose="020B0604020202020204" pitchFamily="34" charset="0"/>
                <a:cs typeface="Arial" panose="020B0604020202020204" pitchFamily="34" charset="0"/>
              </a:defRPr>
            </a:lvl1pPr>
            <a:lvl2pPr>
              <a:defRPr>
                <a:latin typeface="Arial" panose="020B0604020202020204" pitchFamily="34" charset="0"/>
                <a:cs typeface="Arial" panose="020B0604020202020204" pitchFamily="34" charset="0"/>
              </a:defRPr>
            </a:lvl2pPr>
            <a:lvl3pPr>
              <a:defRPr>
                <a:latin typeface="Arial" panose="020B0604020202020204" pitchFamily="34" charset="0"/>
                <a:cs typeface="Arial" panose="020B0604020202020204" pitchFamily="34" charset="0"/>
              </a:defRPr>
            </a:lvl3pPr>
            <a:lvl4pPr>
              <a:defRPr>
                <a:latin typeface="Arial" panose="020B0604020202020204" pitchFamily="34" charset="0"/>
                <a:cs typeface="Arial" panose="020B0604020202020204" pitchFamily="34" charset="0"/>
              </a:defRPr>
            </a:lvl4pPr>
            <a:lvl5pPr>
              <a:defRPr>
                <a:latin typeface="Arial" panose="020B0604020202020204" pitchFamily="34" charset="0"/>
                <a:cs typeface="Arial" panose="020B0604020202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lvl1pPr>
              <a:defRPr>
                <a:latin typeface="Arial" panose="020B0604020202020204" pitchFamily="34" charset="0"/>
                <a:cs typeface="Arial" panose="020B0604020202020204" pitchFamily="34" charset="0"/>
              </a:defRPr>
            </a:lvl1pPr>
          </a:lstStyle>
          <a:p>
            <a:fld id="{5BF82ECC-E845-497A-BE70-31CF37516B47}" type="datetime1">
              <a:rPr lang="en-US" smtClean="0"/>
              <a:t>11/4/2022</a:t>
            </a:fld>
            <a:endParaRPr lang="en-US" dirty="0"/>
          </a:p>
        </p:txBody>
      </p:sp>
      <p:sp>
        <p:nvSpPr>
          <p:cNvPr id="5" name="Footer Placeholder 4"/>
          <p:cNvSpPr>
            <a:spLocks noGrp="1"/>
          </p:cNvSpPr>
          <p:nvPr>
            <p:ph type="ftr" sz="quarter" idx="11"/>
          </p:nvPr>
        </p:nvSpPr>
        <p:spPr/>
        <p:txBody>
          <a:bodyPr/>
          <a:lstStyle>
            <a:lvl1pPr>
              <a:defRPr>
                <a:latin typeface="Arial" panose="020B0604020202020204" pitchFamily="34" charset="0"/>
                <a:cs typeface="Arial" panose="020B0604020202020204" pitchFamily="34" charset="0"/>
              </a:defRPr>
            </a:lvl1pPr>
          </a:lstStyle>
          <a:p>
            <a:endParaRPr lang="en-US" dirty="0"/>
          </a:p>
        </p:txBody>
      </p:sp>
      <p:pic>
        <p:nvPicPr>
          <p:cNvPr id="7" name="Picture 6"/>
          <p:cNvPicPr>
            <a:picLocks noChangeAspect="1"/>
          </p:cNvPicPr>
          <p:nvPr userDrawn="1"/>
        </p:nvPicPr>
        <p:blipFill>
          <a:blip r:embed="rId2"/>
          <a:stretch>
            <a:fillRect/>
          </a:stretch>
        </p:blipFill>
        <p:spPr>
          <a:xfrm>
            <a:off x="9191579" y="92974"/>
            <a:ext cx="2926334" cy="780356"/>
          </a:xfrm>
          <a:prstGeom prst="rect">
            <a:avLst/>
          </a:prstGeom>
        </p:spPr>
      </p:pic>
    </p:spTree>
    <p:extLst>
      <p:ext uri="{BB962C8B-B14F-4D97-AF65-F5344CB8AC3E}">
        <p14:creationId xmlns:p14="http://schemas.microsoft.com/office/powerpoint/2010/main" val="82042340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4_Title and Content">
    <p:spTree>
      <p:nvGrpSpPr>
        <p:cNvPr id="1" name=""/>
        <p:cNvGrpSpPr/>
        <p:nvPr/>
      </p:nvGrpSpPr>
      <p:grpSpPr>
        <a:xfrm>
          <a:off x="0" y="0"/>
          <a:ext cx="0" cy="0"/>
          <a:chOff x="0" y="0"/>
          <a:chExt cx="0" cy="0"/>
        </a:xfrm>
      </p:grpSpPr>
      <p:sp>
        <p:nvSpPr>
          <p:cNvPr id="7" name="Rectangle 6"/>
          <p:cNvSpPr/>
          <p:nvPr userDrawn="1"/>
        </p:nvSpPr>
        <p:spPr>
          <a:xfrm>
            <a:off x="0" y="0"/>
            <a:ext cx="12192000" cy="6858000"/>
          </a:xfrm>
          <a:prstGeom prst="rect">
            <a:avLst/>
          </a:prstGeom>
          <a:solidFill>
            <a:srgbClr val="421C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b" anchorCtr="0"/>
          <a:lstStyle/>
          <a:p>
            <a:pPr algn="ctr"/>
            <a:endParaRPr lang="en-US" sz="1800" dirty="0"/>
          </a:p>
        </p:txBody>
      </p:sp>
      <p:sp>
        <p:nvSpPr>
          <p:cNvPr id="6" name="Rectangle 5"/>
          <p:cNvSpPr/>
          <p:nvPr userDrawn="1"/>
        </p:nvSpPr>
        <p:spPr>
          <a:xfrm>
            <a:off x="123825" y="138112"/>
            <a:ext cx="11944351" cy="658177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b" anchorCtr="0"/>
          <a:lstStyle/>
          <a:p>
            <a:pPr algn="ctr"/>
            <a:endParaRPr lang="en-US" sz="1800" dirty="0"/>
          </a:p>
        </p:txBody>
      </p:sp>
      <p:cxnSp>
        <p:nvCxnSpPr>
          <p:cNvPr id="11" name="Straight Connector 10"/>
          <p:cNvCxnSpPr/>
          <p:nvPr userDrawn="1"/>
        </p:nvCxnSpPr>
        <p:spPr>
          <a:xfrm>
            <a:off x="403412" y="1049867"/>
            <a:ext cx="11365255"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13" name="Title 1"/>
          <p:cNvSpPr>
            <a:spLocks noGrp="1"/>
          </p:cNvSpPr>
          <p:nvPr>
            <p:ph type="title"/>
          </p:nvPr>
        </p:nvSpPr>
        <p:spPr>
          <a:xfrm>
            <a:off x="3386667" y="379812"/>
            <a:ext cx="8382000" cy="670055"/>
          </a:xfrm>
        </p:spPr>
        <p:txBody>
          <a:bodyPr>
            <a:normAutofit/>
          </a:bodyPr>
          <a:lstStyle>
            <a:lvl1pPr algn="r">
              <a:defRPr sz="3600"/>
            </a:lvl1pPr>
          </a:lstStyle>
          <a:p>
            <a:r>
              <a:rPr lang="en-US" dirty="0"/>
              <a:t>Click to edit Master title style</a:t>
            </a:r>
          </a:p>
        </p:txBody>
      </p:sp>
    </p:spTree>
    <p:extLst>
      <p:ext uri="{BB962C8B-B14F-4D97-AF65-F5344CB8AC3E}">
        <p14:creationId xmlns:p14="http://schemas.microsoft.com/office/powerpoint/2010/main" val="341721548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grpSp>
        <p:nvGrpSpPr>
          <p:cNvPr id="4" name="Group 3"/>
          <p:cNvGrpSpPr/>
          <p:nvPr userDrawn="1"/>
        </p:nvGrpSpPr>
        <p:grpSpPr>
          <a:xfrm>
            <a:off x="285437" y="265677"/>
            <a:ext cx="11621126" cy="6326646"/>
            <a:chOff x="254476" y="265679"/>
            <a:chExt cx="11621126" cy="6326646"/>
          </a:xfrm>
        </p:grpSpPr>
        <p:sp>
          <p:nvSpPr>
            <p:cNvPr id="8" name="Flowchart: Manual Input 5"/>
            <p:cNvSpPr/>
            <p:nvPr userDrawn="1"/>
          </p:nvSpPr>
          <p:spPr>
            <a:xfrm rot="16200000" flipV="1">
              <a:off x="799317" y="-279162"/>
              <a:ext cx="6326646" cy="7416327"/>
            </a:xfrm>
            <a:custGeom>
              <a:avLst/>
              <a:gdLst>
                <a:gd name="connsiteX0" fmla="*/ 0 w 10000"/>
                <a:gd name="connsiteY0" fmla="*/ 2000 h 10000"/>
                <a:gd name="connsiteX1" fmla="*/ 10000 w 10000"/>
                <a:gd name="connsiteY1" fmla="*/ 0 h 10000"/>
                <a:gd name="connsiteX2" fmla="*/ 10000 w 10000"/>
                <a:gd name="connsiteY2" fmla="*/ 10000 h 10000"/>
                <a:gd name="connsiteX3" fmla="*/ 0 w 10000"/>
                <a:gd name="connsiteY3" fmla="*/ 10000 h 10000"/>
                <a:gd name="connsiteX4" fmla="*/ 0 w 10000"/>
                <a:gd name="connsiteY4" fmla="*/ 2000 h 10000"/>
                <a:gd name="connsiteX0" fmla="*/ 0 w 10000"/>
                <a:gd name="connsiteY0" fmla="*/ 3494 h 10000"/>
                <a:gd name="connsiteX1" fmla="*/ 10000 w 10000"/>
                <a:gd name="connsiteY1" fmla="*/ 0 h 10000"/>
                <a:gd name="connsiteX2" fmla="*/ 10000 w 10000"/>
                <a:gd name="connsiteY2" fmla="*/ 10000 h 10000"/>
                <a:gd name="connsiteX3" fmla="*/ 0 w 10000"/>
                <a:gd name="connsiteY3" fmla="*/ 10000 h 10000"/>
                <a:gd name="connsiteX4" fmla="*/ 0 w 10000"/>
                <a:gd name="connsiteY4" fmla="*/ 3494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00" h="10000">
                  <a:moveTo>
                    <a:pt x="0" y="3494"/>
                  </a:moveTo>
                  <a:lnTo>
                    <a:pt x="10000" y="0"/>
                  </a:lnTo>
                  <a:lnTo>
                    <a:pt x="10000" y="10000"/>
                  </a:lnTo>
                  <a:lnTo>
                    <a:pt x="0" y="10000"/>
                  </a:lnTo>
                  <a:lnTo>
                    <a:pt x="0" y="3494"/>
                  </a:lnTo>
                  <a:close/>
                </a:path>
              </a:pathLst>
            </a:custGeom>
            <a:solidFill>
              <a:schemeClr val="bg1">
                <a:lumMod val="9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IN" sz="1800" b="0" i="0" u="none" strike="noStrike" kern="1200" cap="none" spc="0" normalizeH="0" baseline="0" noProof="0" dirty="0">
                <a:ln>
                  <a:noFill/>
                </a:ln>
                <a:solidFill>
                  <a:prstClr val="white"/>
                </a:solidFill>
                <a:effectLst/>
                <a:uLnTx/>
                <a:uFillTx/>
                <a:latin typeface="Roboto Slab"/>
                <a:ea typeface="+mn-ea"/>
                <a:cs typeface="+mn-cs"/>
              </a:endParaRPr>
            </a:p>
          </p:txBody>
        </p:sp>
        <p:sp>
          <p:nvSpPr>
            <p:cNvPr id="12" name="Flowchart: Manual Input 5"/>
            <p:cNvSpPr/>
            <p:nvPr userDrawn="1"/>
          </p:nvSpPr>
          <p:spPr>
            <a:xfrm rot="16200000" flipH="1">
              <a:off x="5594106" y="302528"/>
              <a:ext cx="5550769" cy="7012223"/>
            </a:xfrm>
            <a:custGeom>
              <a:avLst/>
              <a:gdLst>
                <a:gd name="connsiteX0" fmla="*/ 0 w 10000"/>
                <a:gd name="connsiteY0" fmla="*/ 2000 h 10000"/>
                <a:gd name="connsiteX1" fmla="*/ 10000 w 10000"/>
                <a:gd name="connsiteY1" fmla="*/ 0 h 10000"/>
                <a:gd name="connsiteX2" fmla="*/ 10000 w 10000"/>
                <a:gd name="connsiteY2" fmla="*/ 10000 h 10000"/>
                <a:gd name="connsiteX3" fmla="*/ 0 w 10000"/>
                <a:gd name="connsiteY3" fmla="*/ 10000 h 10000"/>
                <a:gd name="connsiteX4" fmla="*/ 0 w 10000"/>
                <a:gd name="connsiteY4" fmla="*/ 2000 h 10000"/>
                <a:gd name="connsiteX0" fmla="*/ 0 w 10000"/>
                <a:gd name="connsiteY0" fmla="*/ 3494 h 10000"/>
                <a:gd name="connsiteX1" fmla="*/ 10000 w 10000"/>
                <a:gd name="connsiteY1" fmla="*/ 0 h 10000"/>
                <a:gd name="connsiteX2" fmla="*/ 10000 w 10000"/>
                <a:gd name="connsiteY2" fmla="*/ 10000 h 10000"/>
                <a:gd name="connsiteX3" fmla="*/ 0 w 10000"/>
                <a:gd name="connsiteY3" fmla="*/ 10000 h 10000"/>
                <a:gd name="connsiteX4" fmla="*/ 0 w 10000"/>
                <a:gd name="connsiteY4" fmla="*/ 3494 h 10000"/>
                <a:gd name="connsiteX0" fmla="*/ 15 w 10015"/>
                <a:gd name="connsiteY0" fmla="*/ 3494 h 10469"/>
                <a:gd name="connsiteX1" fmla="*/ 10015 w 10015"/>
                <a:gd name="connsiteY1" fmla="*/ 0 h 10469"/>
                <a:gd name="connsiteX2" fmla="*/ 10015 w 10015"/>
                <a:gd name="connsiteY2" fmla="*/ 10000 h 10469"/>
                <a:gd name="connsiteX3" fmla="*/ 0 w 10015"/>
                <a:gd name="connsiteY3" fmla="*/ 10469 h 10469"/>
                <a:gd name="connsiteX4" fmla="*/ 15 w 10015"/>
                <a:gd name="connsiteY4" fmla="*/ 3494 h 10469"/>
                <a:gd name="connsiteX0" fmla="*/ 15 w 10015"/>
                <a:gd name="connsiteY0" fmla="*/ 3494 h 10494"/>
                <a:gd name="connsiteX1" fmla="*/ 10015 w 10015"/>
                <a:gd name="connsiteY1" fmla="*/ 0 h 10494"/>
                <a:gd name="connsiteX2" fmla="*/ 9984 w 10015"/>
                <a:gd name="connsiteY2" fmla="*/ 10494 h 10494"/>
                <a:gd name="connsiteX3" fmla="*/ 0 w 10015"/>
                <a:gd name="connsiteY3" fmla="*/ 10469 h 10494"/>
                <a:gd name="connsiteX4" fmla="*/ 15 w 10015"/>
                <a:gd name="connsiteY4" fmla="*/ 3494 h 1049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15" h="10494">
                  <a:moveTo>
                    <a:pt x="15" y="3494"/>
                  </a:moveTo>
                  <a:lnTo>
                    <a:pt x="10015" y="0"/>
                  </a:lnTo>
                  <a:cubicBezTo>
                    <a:pt x="10005" y="3498"/>
                    <a:pt x="9994" y="6996"/>
                    <a:pt x="9984" y="10494"/>
                  </a:cubicBezTo>
                  <a:lnTo>
                    <a:pt x="0" y="10469"/>
                  </a:lnTo>
                  <a:lnTo>
                    <a:pt x="15" y="3494"/>
                  </a:lnTo>
                  <a:close/>
                </a:path>
              </a:pathLst>
            </a:custGeom>
            <a:solidFill>
              <a:schemeClr val="tx1">
                <a:lumMod val="65000"/>
                <a:lumOff val="35000"/>
              </a:schemeClr>
            </a:solidFill>
            <a:ln>
              <a:noFill/>
            </a:ln>
            <a:effectLst>
              <a:outerShdw blurRad="508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IN" sz="1800" b="0" i="0" u="none" strike="noStrike" kern="1200" cap="none" spc="0" normalizeH="0" baseline="0" noProof="0" dirty="0">
                <a:ln>
                  <a:noFill/>
                </a:ln>
                <a:solidFill>
                  <a:prstClr val="white"/>
                </a:solidFill>
                <a:effectLst/>
                <a:uLnTx/>
                <a:uFillTx/>
                <a:latin typeface="Roboto Slab"/>
                <a:ea typeface="+mn-ea"/>
                <a:cs typeface="+mn-cs"/>
              </a:endParaRPr>
            </a:p>
          </p:txBody>
        </p:sp>
      </p:grpSp>
      <p:sp>
        <p:nvSpPr>
          <p:cNvPr id="2" name="Title 1"/>
          <p:cNvSpPr>
            <a:spLocks noGrp="1"/>
          </p:cNvSpPr>
          <p:nvPr>
            <p:ph type="ctrTitle"/>
          </p:nvPr>
        </p:nvSpPr>
        <p:spPr>
          <a:xfrm>
            <a:off x="228600" y="1984375"/>
            <a:ext cx="59055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228600" y="4564063"/>
            <a:ext cx="59055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pic>
        <p:nvPicPr>
          <p:cNvPr id="14" name="Picture 13"/>
          <p:cNvPicPr>
            <a:picLocks noChangeAspect="1"/>
          </p:cNvPicPr>
          <p:nvPr userDrawn="1"/>
        </p:nvPicPr>
        <p:blipFill rotWithShape="1">
          <a:blip r:embed="rId2" cstate="print">
            <a:extLst>
              <a:ext uri="{28A0092B-C50C-407E-A947-70E740481C1C}">
                <a14:useLocalDpi xmlns:a14="http://schemas.microsoft.com/office/drawing/2010/main" val="0"/>
              </a:ext>
            </a:extLst>
          </a:blip>
          <a:srcRect l="13983" b="37125"/>
          <a:stretch/>
        </p:blipFill>
        <p:spPr>
          <a:xfrm>
            <a:off x="254475" y="3208830"/>
            <a:ext cx="6915786" cy="3375194"/>
          </a:xfrm>
          <a:prstGeom prst="rect">
            <a:avLst/>
          </a:prstGeom>
        </p:spPr>
      </p:pic>
      <p:pic>
        <p:nvPicPr>
          <p:cNvPr id="9" name="Picture 8"/>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400639" y="379813"/>
            <a:ext cx="2760542" cy="1110320"/>
          </a:xfrm>
          <a:prstGeom prst="rect">
            <a:avLst/>
          </a:prstGeom>
        </p:spPr>
      </p:pic>
    </p:spTree>
    <p:extLst>
      <p:ext uri="{BB962C8B-B14F-4D97-AF65-F5344CB8AC3E}">
        <p14:creationId xmlns:p14="http://schemas.microsoft.com/office/powerpoint/2010/main" val="468888054"/>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7" name="Rectangle 6"/>
          <p:cNvSpPr/>
          <p:nvPr userDrawn="1"/>
        </p:nvSpPr>
        <p:spPr>
          <a:xfrm>
            <a:off x="254476" y="262784"/>
            <a:ext cx="11683049" cy="6332433"/>
          </a:xfrm>
          <a:prstGeom prst="rect">
            <a:avLst/>
          </a:prstGeom>
          <a:solidFill>
            <a:srgbClr val="F5F5F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b" anchorCtr="0"/>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Roboto Slab"/>
              <a:ea typeface="+mn-ea"/>
              <a:cs typeface="+mn-cs"/>
            </a:endParaRPr>
          </a:p>
        </p:txBody>
      </p:sp>
      <p:pic>
        <p:nvPicPr>
          <p:cNvPr id="8" name="Picture 7"/>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400639" y="379813"/>
            <a:ext cx="2444161" cy="983068"/>
          </a:xfrm>
          <a:prstGeom prst="rect">
            <a:avLst/>
          </a:prstGeom>
        </p:spPr>
      </p:pic>
      <p:cxnSp>
        <p:nvCxnSpPr>
          <p:cNvPr id="11" name="Straight Connector 10"/>
          <p:cNvCxnSpPr/>
          <p:nvPr userDrawn="1"/>
        </p:nvCxnSpPr>
        <p:spPr>
          <a:xfrm>
            <a:off x="3090333" y="1049867"/>
            <a:ext cx="8678334"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13" name="Title 1"/>
          <p:cNvSpPr>
            <a:spLocks noGrp="1"/>
          </p:cNvSpPr>
          <p:nvPr>
            <p:ph type="title"/>
          </p:nvPr>
        </p:nvSpPr>
        <p:spPr>
          <a:xfrm>
            <a:off x="3386667" y="379812"/>
            <a:ext cx="8382000" cy="670055"/>
          </a:xfrm>
        </p:spPr>
        <p:txBody>
          <a:bodyPr>
            <a:normAutofit/>
          </a:bodyPr>
          <a:lstStyle>
            <a:lvl1pPr algn="r">
              <a:defRPr sz="3600"/>
            </a:lvl1pPr>
          </a:lstStyle>
          <a:p>
            <a:r>
              <a:rPr lang="en-US" dirty="0"/>
              <a:t>Click to edit Master title style</a:t>
            </a:r>
          </a:p>
        </p:txBody>
      </p:sp>
      <p:sp>
        <p:nvSpPr>
          <p:cNvPr id="6" name="Rectangle 5"/>
          <p:cNvSpPr/>
          <p:nvPr userDrawn="1"/>
        </p:nvSpPr>
        <p:spPr>
          <a:xfrm>
            <a:off x="254475" y="6502400"/>
            <a:ext cx="11683050" cy="70430"/>
          </a:xfrm>
          <a:prstGeom prst="rect">
            <a:avLst/>
          </a:prstGeom>
          <a:solidFill>
            <a:schemeClr val="accent2"/>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IN" sz="1800" b="0" i="0" u="none" strike="noStrike" kern="1200" cap="none" spc="0" normalizeH="0" baseline="0" noProof="0" dirty="0">
              <a:ln>
                <a:noFill/>
              </a:ln>
              <a:solidFill>
                <a:prstClr val="white"/>
              </a:solidFill>
              <a:effectLst/>
              <a:uLnTx/>
              <a:uFillTx/>
              <a:latin typeface="Roboto Slab"/>
              <a:ea typeface="+mn-ea"/>
              <a:cs typeface="+mn-cs"/>
            </a:endParaRPr>
          </a:p>
        </p:txBody>
      </p:sp>
    </p:spTree>
    <p:extLst>
      <p:ext uri="{BB962C8B-B14F-4D97-AF65-F5344CB8AC3E}">
        <p14:creationId xmlns:p14="http://schemas.microsoft.com/office/powerpoint/2010/main" val="2477122169"/>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1_Title and Content">
    <p:spTree>
      <p:nvGrpSpPr>
        <p:cNvPr id="1" name=""/>
        <p:cNvGrpSpPr/>
        <p:nvPr/>
      </p:nvGrpSpPr>
      <p:grpSpPr>
        <a:xfrm>
          <a:off x="0" y="0"/>
          <a:ext cx="0" cy="0"/>
          <a:chOff x="0" y="0"/>
          <a:chExt cx="0" cy="0"/>
        </a:xfrm>
      </p:grpSpPr>
      <p:sp>
        <p:nvSpPr>
          <p:cNvPr id="7" name="Rectangle 6"/>
          <p:cNvSpPr/>
          <p:nvPr userDrawn="1"/>
        </p:nvSpPr>
        <p:spPr>
          <a:xfrm>
            <a:off x="254476" y="262784"/>
            <a:ext cx="11683049" cy="6332433"/>
          </a:xfrm>
          <a:prstGeom prst="rect">
            <a:avLst/>
          </a:prstGeom>
          <a:solidFill>
            <a:srgbClr val="F5F5F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b" anchorCtr="0"/>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Roboto Slab"/>
              <a:ea typeface="+mn-ea"/>
              <a:cs typeface="+mn-cs"/>
            </a:endParaRPr>
          </a:p>
        </p:txBody>
      </p:sp>
      <p:sp>
        <p:nvSpPr>
          <p:cNvPr id="2" name="Rectangle 1"/>
          <p:cNvSpPr/>
          <p:nvPr userDrawn="1"/>
        </p:nvSpPr>
        <p:spPr>
          <a:xfrm>
            <a:off x="254475" y="262783"/>
            <a:ext cx="3597858" cy="6332433"/>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IN" sz="1800" b="0" i="0" u="none" strike="noStrike" kern="1200" cap="none" spc="0" normalizeH="0" baseline="0" noProof="0" dirty="0">
              <a:ln>
                <a:noFill/>
              </a:ln>
              <a:solidFill>
                <a:prstClr val="white"/>
              </a:solidFill>
              <a:effectLst/>
              <a:uLnTx/>
              <a:uFillTx/>
              <a:latin typeface="Roboto Slab"/>
              <a:ea typeface="+mn-ea"/>
              <a:cs typeface="+mn-cs"/>
            </a:endParaRPr>
          </a:p>
        </p:txBody>
      </p:sp>
    </p:spTree>
    <p:extLst>
      <p:ext uri="{BB962C8B-B14F-4D97-AF65-F5344CB8AC3E}">
        <p14:creationId xmlns:p14="http://schemas.microsoft.com/office/powerpoint/2010/main" val="460621186"/>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2_Title and Content">
    <p:spTree>
      <p:nvGrpSpPr>
        <p:cNvPr id="1" name=""/>
        <p:cNvGrpSpPr/>
        <p:nvPr/>
      </p:nvGrpSpPr>
      <p:grpSpPr>
        <a:xfrm>
          <a:off x="0" y="0"/>
          <a:ext cx="0" cy="0"/>
          <a:chOff x="0" y="0"/>
          <a:chExt cx="0" cy="0"/>
        </a:xfrm>
      </p:grpSpPr>
      <p:sp>
        <p:nvSpPr>
          <p:cNvPr id="7" name="Rectangle 6"/>
          <p:cNvSpPr/>
          <p:nvPr userDrawn="1"/>
        </p:nvSpPr>
        <p:spPr>
          <a:xfrm>
            <a:off x="254476" y="262784"/>
            <a:ext cx="11683049" cy="6332433"/>
          </a:xfrm>
          <a:prstGeom prst="rect">
            <a:avLst/>
          </a:prstGeom>
          <a:solidFill>
            <a:srgbClr val="F5F5F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b" anchorCtr="0"/>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Roboto Slab"/>
              <a:ea typeface="+mn-ea"/>
              <a:cs typeface="+mn-cs"/>
            </a:endParaRPr>
          </a:p>
        </p:txBody>
      </p:sp>
      <p:sp>
        <p:nvSpPr>
          <p:cNvPr id="2" name="Rectangle 1"/>
          <p:cNvSpPr/>
          <p:nvPr userDrawn="1"/>
        </p:nvSpPr>
        <p:spPr>
          <a:xfrm>
            <a:off x="254475" y="262783"/>
            <a:ext cx="2686688" cy="6332433"/>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IN" sz="1800" b="0" i="0" u="none" strike="noStrike" kern="1200" cap="none" spc="0" normalizeH="0" baseline="0" noProof="0" dirty="0">
              <a:ln>
                <a:noFill/>
              </a:ln>
              <a:solidFill>
                <a:prstClr val="white"/>
              </a:solidFill>
              <a:effectLst/>
              <a:uLnTx/>
              <a:uFillTx/>
              <a:latin typeface="Roboto Slab"/>
              <a:ea typeface="+mn-ea"/>
              <a:cs typeface="+mn-cs"/>
            </a:endParaRPr>
          </a:p>
        </p:txBody>
      </p:sp>
      <p:pic>
        <p:nvPicPr>
          <p:cNvPr id="4" name="Picture 3"/>
          <p:cNvPicPr>
            <a:picLocks noChangeAspect="1"/>
          </p:cNvPicPr>
          <p:nvPr userDrawn="1"/>
        </p:nvPicPr>
        <p:blipFill rotWithShape="1">
          <a:blip r:embed="rId2">
            <a:extLst>
              <a:ext uri="{28A0092B-C50C-407E-A947-70E740481C1C}">
                <a14:useLocalDpi xmlns:a14="http://schemas.microsoft.com/office/drawing/2010/main" val="0"/>
              </a:ext>
            </a:extLst>
          </a:blip>
          <a:srcRect l="49803"/>
          <a:stretch/>
        </p:blipFill>
        <p:spPr>
          <a:xfrm>
            <a:off x="245097" y="1534163"/>
            <a:ext cx="2393627" cy="4768501"/>
          </a:xfrm>
          <a:prstGeom prst="rect">
            <a:avLst/>
          </a:prstGeom>
        </p:spPr>
      </p:pic>
    </p:spTree>
    <p:extLst>
      <p:ext uri="{BB962C8B-B14F-4D97-AF65-F5344CB8AC3E}">
        <p14:creationId xmlns:p14="http://schemas.microsoft.com/office/powerpoint/2010/main" val="46501503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7" name="Rectangle 6"/>
          <p:cNvSpPr/>
          <p:nvPr userDrawn="1"/>
        </p:nvSpPr>
        <p:spPr>
          <a:xfrm>
            <a:off x="254476" y="262784"/>
            <a:ext cx="11683049" cy="6332433"/>
          </a:xfrm>
          <a:prstGeom prst="rect">
            <a:avLst/>
          </a:prstGeom>
          <a:solidFill>
            <a:srgbClr val="F5F5F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b" anchorCtr="0"/>
          <a:lstStyle/>
          <a:p>
            <a:pPr algn="ctr"/>
            <a:endParaRPr lang="en-US" sz="1800" dirty="0"/>
          </a:p>
        </p:txBody>
      </p:sp>
      <p:pic>
        <p:nvPicPr>
          <p:cNvPr id="8" name="Picture 7"/>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400639" y="379813"/>
            <a:ext cx="2444161" cy="983068"/>
          </a:xfrm>
          <a:prstGeom prst="rect">
            <a:avLst/>
          </a:prstGeom>
        </p:spPr>
      </p:pic>
      <p:cxnSp>
        <p:nvCxnSpPr>
          <p:cNvPr id="11" name="Straight Connector 10"/>
          <p:cNvCxnSpPr/>
          <p:nvPr userDrawn="1"/>
        </p:nvCxnSpPr>
        <p:spPr>
          <a:xfrm>
            <a:off x="3090333" y="1049867"/>
            <a:ext cx="8678334"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13" name="Title 1"/>
          <p:cNvSpPr>
            <a:spLocks noGrp="1"/>
          </p:cNvSpPr>
          <p:nvPr>
            <p:ph type="title"/>
          </p:nvPr>
        </p:nvSpPr>
        <p:spPr>
          <a:xfrm>
            <a:off x="3386667" y="379812"/>
            <a:ext cx="8382000" cy="670055"/>
          </a:xfrm>
        </p:spPr>
        <p:txBody>
          <a:bodyPr>
            <a:normAutofit/>
          </a:bodyPr>
          <a:lstStyle>
            <a:lvl1pPr algn="r">
              <a:defRPr sz="3600"/>
            </a:lvl1pPr>
          </a:lstStyle>
          <a:p>
            <a:r>
              <a:rPr lang="en-US" dirty="0"/>
              <a:t>Click to edit Master title style</a:t>
            </a:r>
          </a:p>
        </p:txBody>
      </p:sp>
      <p:sp>
        <p:nvSpPr>
          <p:cNvPr id="6" name="Rectangle 5"/>
          <p:cNvSpPr/>
          <p:nvPr userDrawn="1"/>
        </p:nvSpPr>
        <p:spPr>
          <a:xfrm>
            <a:off x="254475" y="6447808"/>
            <a:ext cx="11683050" cy="70430"/>
          </a:xfrm>
          <a:prstGeom prst="rect">
            <a:avLst/>
          </a:prstGeom>
          <a:solidFill>
            <a:schemeClr val="accent2"/>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IN" dirty="0"/>
          </a:p>
        </p:txBody>
      </p:sp>
      <p:sp>
        <p:nvSpPr>
          <p:cNvPr id="2" name="TextBox 1"/>
          <p:cNvSpPr txBox="1"/>
          <p:nvPr userDrawn="1"/>
        </p:nvSpPr>
        <p:spPr>
          <a:xfrm>
            <a:off x="7151430" y="6513329"/>
            <a:ext cx="4781013" cy="307777"/>
          </a:xfrm>
          <a:prstGeom prst="rect">
            <a:avLst/>
          </a:prstGeom>
          <a:noFill/>
        </p:spPr>
        <p:txBody>
          <a:bodyPr wrap="square" rtlCol="0">
            <a:spAutoFit/>
          </a:bodyPr>
          <a:lstStyle/>
          <a:p>
            <a:pPr algn="r"/>
            <a:r>
              <a:rPr lang="en-US" sz="1400" dirty="0"/>
              <a:t>REVA Academy for Corporate Excellence </a:t>
            </a:r>
          </a:p>
        </p:txBody>
      </p:sp>
    </p:spTree>
    <p:extLst>
      <p:ext uri="{BB962C8B-B14F-4D97-AF65-F5344CB8AC3E}">
        <p14:creationId xmlns:p14="http://schemas.microsoft.com/office/powerpoint/2010/main" val="1783210247"/>
      </p:ext>
    </p:extLst>
  </p:cSld>
  <p:clrMapOvr>
    <a:masterClrMapping/>
  </p:clrMapOvr>
  <p:hf hdr="0" ftr="0" dt="0"/>
</p:sldLayout>
</file>

<file path=ppt/slideLayouts/slideLayout20.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61159845-CB85-4653-9B24-0CD9CE4EE816}" type="datetime1">
              <a:rPr kumimoji="0" lang="en-US" sz="1200" b="0" i="0" u="none" strike="noStrike" kern="1200" cap="none" spc="0" normalizeH="0" baseline="0" noProof="0" smtClean="0">
                <a:ln>
                  <a:noFill/>
                </a:ln>
                <a:solidFill>
                  <a:prstClr val="black">
                    <a:tint val="75000"/>
                  </a:prstClr>
                </a:solidFill>
                <a:effectLst/>
                <a:uLnTx/>
                <a:uFillTx/>
                <a:latin typeface="Roboto Slab"/>
                <a:ea typeface="+mn-ea"/>
                <a:cs typeface="+mn-cs"/>
              </a:rPr>
              <a:t>11/4/2022</a:t>
            </a:fld>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
        <p:nvSpPr>
          <p:cNvPr id="5" name="Footer Placeholder 4"/>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
        <p:nvSpPr>
          <p:cNvPr id="6" name="Slide Number Placeholder 5"/>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0B49BB6-5787-495D-AC20-623BD900045B}" type="slidenum">
              <a:rPr kumimoji="0" lang="en-US" sz="1200" b="0" i="0" u="none" strike="noStrike" kern="1200" cap="none" spc="0" normalizeH="0" baseline="0" noProof="0" smtClean="0">
                <a:ln>
                  <a:noFill/>
                </a:ln>
                <a:solidFill>
                  <a:prstClr val="black">
                    <a:tint val="75000"/>
                  </a:prstClr>
                </a:solidFill>
                <a:effectLst/>
                <a:uLnTx/>
                <a:uFillTx/>
                <a:latin typeface="Roboto Slab"/>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Tree>
    <p:extLst>
      <p:ext uri="{BB962C8B-B14F-4D97-AF65-F5344CB8AC3E}">
        <p14:creationId xmlns:p14="http://schemas.microsoft.com/office/powerpoint/2010/main" val="627610873"/>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8A53F319-BD7D-4F43-8900-90C2F1A87A1F}" type="datetime1">
              <a:rPr kumimoji="0" lang="en-US" sz="1200" b="0" i="0" u="none" strike="noStrike" kern="1200" cap="none" spc="0" normalizeH="0" baseline="0" noProof="0" smtClean="0">
                <a:ln>
                  <a:noFill/>
                </a:ln>
                <a:solidFill>
                  <a:prstClr val="black">
                    <a:tint val="75000"/>
                  </a:prstClr>
                </a:solidFill>
                <a:effectLst/>
                <a:uLnTx/>
                <a:uFillTx/>
                <a:latin typeface="Roboto Slab"/>
                <a:ea typeface="+mn-ea"/>
                <a:cs typeface="+mn-cs"/>
              </a:rPr>
              <a:t>11/4/2022</a:t>
            </a:fld>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
        <p:nvSpPr>
          <p:cNvPr id="6" name="Footer Placeholder 5"/>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
        <p:nvSpPr>
          <p:cNvPr id="7" name="Slide Number Placeholder 6"/>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0B49BB6-5787-495D-AC20-623BD900045B}" type="slidenum">
              <a:rPr kumimoji="0" lang="en-US" sz="1200" b="0" i="0" u="none" strike="noStrike" kern="1200" cap="none" spc="0" normalizeH="0" baseline="0" noProof="0" smtClean="0">
                <a:ln>
                  <a:noFill/>
                </a:ln>
                <a:solidFill>
                  <a:prstClr val="black">
                    <a:tint val="75000"/>
                  </a:prstClr>
                </a:solidFill>
                <a:effectLst/>
                <a:uLnTx/>
                <a:uFillTx/>
                <a:latin typeface="Roboto Slab"/>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Tree>
    <p:extLst>
      <p:ext uri="{BB962C8B-B14F-4D97-AF65-F5344CB8AC3E}">
        <p14:creationId xmlns:p14="http://schemas.microsoft.com/office/powerpoint/2010/main" val="2797103429"/>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pic>
        <p:nvPicPr>
          <p:cNvPr id="10" name="Picture 9"/>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669E873F-DDA4-4AF4-9980-E2320A5DDDAB}" type="datetime1">
              <a:rPr kumimoji="0" lang="en-US" sz="1200" b="0" i="0" u="none" strike="noStrike" kern="1200" cap="none" spc="0" normalizeH="0" baseline="0" noProof="0" smtClean="0">
                <a:ln>
                  <a:noFill/>
                </a:ln>
                <a:solidFill>
                  <a:prstClr val="black">
                    <a:tint val="75000"/>
                  </a:prstClr>
                </a:solidFill>
                <a:effectLst/>
                <a:uLnTx/>
                <a:uFillTx/>
                <a:latin typeface="Roboto Slab"/>
                <a:ea typeface="+mn-ea"/>
                <a:cs typeface="+mn-cs"/>
              </a:rPr>
              <a:t>11/4/2022</a:t>
            </a:fld>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
        <p:nvSpPr>
          <p:cNvPr id="8" name="Footer Placeholder 7"/>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
        <p:nvSpPr>
          <p:cNvPr id="9" name="Slide Number Placeholder 8"/>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0B49BB6-5787-495D-AC20-623BD900045B}" type="slidenum">
              <a:rPr kumimoji="0" lang="en-US" sz="1200" b="0" i="0" u="none" strike="noStrike" kern="1200" cap="none" spc="0" normalizeH="0" baseline="0" noProof="0" smtClean="0">
                <a:ln>
                  <a:noFill/>
                </a:ln>
                <a:solidFill>
                  <a:prstClr val="black">
                    <a:tint val="75000"/>
                  </a:prstClr>
                </a:solidFill>
                <a:effectLst/>
                <a:uLnTx/>
                <a:uFillTx/>
                <a:latin typeface="Roboto Slab"/>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Tree>
    <p:extLst>
      <p:ext uri="{BB962C8B-B14F-4D97-AF65-F5344CB8AC3E}">
        <p14:creationId xmlns:p14="http://schemas.microsoft.com/office/powerpoint/2010/main" val="2541498095"/>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E025C553-E799-448F-A3F3-A9B1BAD64871}" type="datetime1">
              <a:rPr kumimoji="0" lang="en-US" sz="1200" b="0" i="0" u="none" strike="noStrike" kern="1200" cap="none" spc="0" normalizeH="0" baseline="0" noProof="0" smtClean="0">
                <a:ln>
                  <a:noFill/>
                </a:ln>
                <a:solidFill>
                  <a:prstClr val="black">
                    <a:tint val="75000"/>
                  </a:prstClr>
                </a:solidFill>
                <a:effectLst/>
                <a:uLnTx/>
                <a:uFillTx/>
                <a:latin typeface="Roboto Slab"/>
                <a:ea typeface="+mn-ea"/>
                <a:cs typeface="+mn-cs"/>
              </a:rPr>
              <a:t>11/4/2022</a:t>
            </a:fld>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
        <p:nvSpPr>
          <p:cNvPr id="4" name="Footer Placeholder 3"/>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
        <p:nvSpPr>
          <p:cNvPr id="5" name="Slide Number Placeholder 4"/>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0B49BB6-5787-495D-AC20-623BD900045B}" type="slidenum">
              <a:rPr kumimoji="0" lang="en-US" sz="1200" b="0" i="0" u="none" strike="noStrike" kern="1200" cap="none" spc="0" normalizeH="0" baseline="0" noProof="0" smtClean="0">
                <a:ln>
                  <a:noFill/>
                </a:ln>
                <a:solidFill>
                  <a:prstClr val="black">
                    <a:tint val="75000"/>
                  </a:prstClr>
                </a:solidFill>
                <a:effectLst/>
                <a:uLnTx/>
                <a:uFillTx/>
                <a:latin typeface="Roboto Slab"/>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Tree>
    <p:extLst>
      <p:ext uri="{BB962C8B-B14F-4D97-AF65-F5344CB8AC3E}">
        <p14:creationId xmlns:p14="http://schemas.microsoft.com/office/powerpoint/2010/main" val="2154945612"/>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38BBB38D-6CD0-456B-9CC0-06DC2C963660}" type="datetime1">
              <a:rPr kumimoji="0" lang="en-US" sz="1200" b="0" i="0" u="none" strike="noStrike" kern="1200" cap="none" spc="0" normalizeH="0" baseline="0" noProof="0" smtClean="0">
                <a:ln>
                  <a:noFill/>
                </a:ln>
                <a:solidFill>
                  <a:prstClr val="black">
                    <a:tint val="75000"/>
                  </a:prstClr>
                </a:solidFill>
                <a:effectLst/>
                <a:uLnTx/>
                <a:uFillTx/>
                <a:latin typeface="Roboto Slab"/>
                <a:ea typeface="+mn-ea"/>
                <a:cs typeface="+mn-cs"/>
              </a:rPr>
              <a:t>11/4/2022</a:t>
            </a:fld>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
        <p:nvSpPr>
          <p:cNvPr id="3" name="Footer Placeholder 2"/>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
        <p:nvSpPr>
          <p:cNvPr id="4" name="Slide Number Placeholder 3"/>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0B49BB6-5787-495D-AC20-623BD900045B}" type="slidenum">
              <a:rPr kumimoji="0" lang="en-US" sz="1200" b="0" i="0" u="none" strike="noStrike" kern="1200" cap="none" spc="0" normalizeH="0" baseline="0" noProof="0" smtClean="0">
                <a:ln>
                  <a:noFill/>
                </a:ln>
                <a:solidFill>
                  <a:prstClr val="black">
                    <a:tint val="75000"/>
                  </a:prstClr>
                </a:solidFill>
                <a:effectLst/>
                <a:uLnTx/>
                <a:uFillTx/>
                <a:latin typeface="Roboto Slab"/>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Tree>
    <p:extLst>
      <p:ext uri="{BB962C8B-B14F-4D97-AF65-F5344CB8AC3E}">
        <p14:creationId xmlns:p14="http://schemas.microsoft.com/office/powerpoint/2010/main" val="3232591212"/>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0FBF7E50-BE77-4E24-A935-0ABCCC2B860F}" type="datetime1">
              <a:rPr kumimoji="0" lang="en-US" sz="1200" b="0" i="0" u="none" strike="noStrike" kern="1200" cap="none" spc="0" normalizeH="0" baseline="0" noProof="0" smtClean="0">
                <a:ln>
                  <a:noFill/>
                </a:ln>
                <a:solidFill>
                  <a:prstClr val="black">
                    <a:tint val="75000"/>
                  </a:prstClr>
                </a:solidFill>
                <a:effectLst/>
                <a:uLnTx/>
                <a:uFillTx/>
                <a:latin typeface="Roboto Slab"/>
                <a:ea typeface="+mn-ea"/>
                <a:cs typeface="+mn-cs"/>
              </a:rPr>
              <a:t>11/4/2022</a:t>
            </a:fld>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
        <p:nvSpPr>
          <p:cNvPr id="6" name="Footer Placeholder 5"/>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
        <p:nvSpPr>
          <p:cNvPr id="7" name="Slide Number Placeholder 6"/>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0B49BB6-5787-495D-AC20-623BD900045B}" type="slidenum">
              <a:rPr kumimoji="0" lang="en-US" sz="1200" b="0" i="0" u="none" strike="noStrike" kern="1200" cap="none" spc="0" normalizeH="0" baseline="0" noProof="0" smtClean="0">
                <a:ln>
                  <a:noFill/>
                </a:ln>
                <a:solidFill>
                  <a:prstClr val="black">
                    <a:tint val="75000"/>
                  </a:prstClr>
                </a:solidFill>
                <a:effectLst/>
                <a:uLnTx/>
                <a:uFillTx/>
                <a:latin typeface="Roboto Slab"/>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Tree>
    <p:extLst>
      <p:ext uri="{BB962C8B-B14F-4D97-AF65-F5344CB8AC3E}">
        <p14:creationId xmlns:p14="http://schemas.microsoft.com/office/powerpoint/2010/main" val="3190197755"/>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53692428-7E80-4761-A045-9BEF1D1BD364}" type="datetime1">
              <a:rPr kumimoji="0" lang="en-US" sz="1200" b="0" i="0" u="none" strike="noStrike" kern="1200" cap="none" spc="0" normalizeH="0" baseline="0" noProof="0" smtClean="0">
                <a:ln>
                  <a:noFill/>
                </a:ln>
                <a:solidFill>
                  <a:prstClr val="black">
                    <a:tint val="75000"/>
                  </a:prstClr>
                </a:solidFill>
                <a:effectLst/>
                <a:uLnTx/>
                <a:uFillTx/>
                <a:latin typeface="Roboto Slab"/>
                <a:ea typeface="+mn-ea"/>
                <a:cs typeface="+mn-cs"/>
              </a:rPr>
              <a:t>11/4/2022</a:t>
            </a:fld>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
        <p:nvSpPr>
          <p:cNvPr id="6" name="Footer Placeholder 5"/>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
        <p:nvSpPr>
          <p:cNvPr id="7" name="Slide Number Placeholder 6"/>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0B49BB6-5787-495D-AC20-623BD900045B}" type="slidenum">
              <a:rPr kumimoji="0" lang="en-US" sz="1200" b="0" i="0" u="none" strike="noStrike" kern="1200" cap="none" spc="0" normalizeH="0" baseline="0" noProof="0" smtClean="0">
                <a:ln>
                  <a:noFill/>
                </a:ln>
                <a:solidFill>
                  <a:prstClr val="black">
                    <a:tint val="75000"/>
                  </a:prstClr>
                </a:solidFill>
                <a:effectLst/>
                <a:uLnTx/>
                <a:uFillTx/>
                <a:latin typeface="Roboto Slab"/>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Tree>
    <p:extLst>
      <p:ext uri="{BB962C8B-B14F-4D97-AF65-F5344CB8AC3E}">
        <p14:creationId xmlns:p14="http://schemas.microsoft.com/office/powerpoint/2010/main" val="1796326400"/>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85A15AB1-0059-4209-B4CE-8F72CC9731E1}" type="datetime1">
              <a:rPr kumimoji="0" lang="en-US" sz="1200" b="0" i="0" u="none" strike="noStrike" kern="1200" cap="none" spc="0" normalizeH="0" baseline="0" noProof="0" smtClean="0">
                <a:ln>
                  <a:noFill/>
                </a:ln>
                <a:solidFill>
                  <a:prstClr val="black">
                    <a:tint val="75000"/>
                  </a:prstClr>
                </a:solidFill>
                <a:effectLst/>
                <a:uLnTx/>
                <a:uFillTx/>
                <a:latin typeface="Roboto Slab"/>
                <a:ea typeface="+mn-ea"/>
                <a:cs typeface="+mn-cs"/>
              </a:rPr>
              <a:t>11/4/2022</a:t>
            </a:fld>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
        <p:nvSpPr>
          <p:cNvPr id="5" name="Footer Placeholder 4"/>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
        <p:nvSpPr>
          <p:cNvPr id="6" name="Slide Number Placeholder 5"/>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0B49BB6-5787-495D-AC20-623BD900045B}" type="slidenum">
              <a:rPr kumimoji="0" lang="en-US" sz="1200" b="0" i="0" u="none" strike="noStrike" kern="1200" cap="none" spc="0" normalizeH="0" baseline="0" noProof="0" smtClean="0">
                <a:ln>
                  <a:noFill/>
                </a:ln>
                <a:solidFill>
                  <a:prstClr val="black">
                    <a:tint val="75000"/>
                  </a:prstClr>
                </a:solidFill>
                <a:effectLst/>
                <a:uLnTx/>
                <a:uFillTx/>
                <a:latin typeface="Roboto Slab"/>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Tree>
    <p:extLst>
      <p:ext uri="{BB962C8B-B14F-4D97-AF65-F5344CB8AC3E}">
        <p14:creationId xmlns:p14="http://schemas.microsoft.com/office/powerpoint/2010/main" val="581209305"/>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47C5CDAE-7CFA-4D72-896E-6D2E4EBC7E36}" type="datetime1">
              <a:rPr kumimoji="0" lang="en-US" sz="1200" b="0" i="0" u="none" strike="noStrike" kern="1200" cap="none" spc="0" normalizeH="0" baseline="0" noProof="0" smtClean="0">
                <a:ln>
                  <a:noFill/>
                </a:ln>
                <a:solidFill>
                  <a:prstClr val="black">
                    <a:tint val="75000"/>
                  </a:prstClr>
                </a:solidFill>
                <a:effectLst/>
                <a:uLnTx/>
                <a:uFillTx/>
                <a:latin typeface="Roboto Slab"/>
                <a:ea typeface="+mn-ea"/>
                <a:cs typeface="+mn-cs"/>
              </a:rPr>
              <a:t>11/4/2022</a:t>
            </a:fld>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
        <p:nvSpPr>
          <p:cNvPr id="5" name="Footer Placeholder 4"/>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
        <p:nvSpPr>
          <p:cNvPr id="6" name="Slide Number Placeholder 5"/>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0B49BB6-5787-495D-AC20-623BD900045B}" type="slidenum">
              <a:rPr kumimoji="0" lang="en-US" sz="1200" b="0" i="0" u="none" strike="noStrike" kern="1200" cap="none" spc="0" normalizeH="0" baseline="0" noProof="0" smtClean="0">
                <a:ln>
                  <a:noFill/>
                </a:ln>
                <a:solidFill>
                  <a:prstClr val="black">
                    <a:tint val="75000"/>
                  </a:prstClr>
                </a:solidFill>
                <a:effectLst/>
                <a:uLnTx/>
                <a:uFillTx/>
                <a:latin typeface="Roboto Slab"/>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Tree>
    <p:extLst>
      <p:ext uri="{BB962C8B-B14F-4D97-AF65-F5344CB8AC3E}">
        <p14:creationId xmlns:p14="http://schemas.microsoft.com/office/powerpoint/2010/main" val="2693926831"/>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obj">
  <p:cSld name="3_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atin typeface="Arial" panose="020B0604020202020204" pitchFamily="34" charset="0"/>
                <a:cs typeface="Arial" panose="020B0604020202020204" pitchFamily="34" charset="0"/>
              </a:defRPr>
            </a:lvl1pPr>
          </a:lstStyle>
          <a:p>
            <a:r>
              <a:rPr lang="en-US"/>
              <a:t>Click to edit Master title style</a:t>
            </a:r>
          </a:p>
        </p:txBody>
      </p:sp>
      <p:sp>
        <p:nvSpPr>
          <p:cNvPr id="3" name="Content Placeholder 2"/>
          <p:cNvSpPr>
            <a:spLocks noGrp="1"/>
          </p:cNvSpPr>
          <p:nvPr>
            <p:ph idx="1"/>
          </p:nvPr>
        </p:nvSpPr>
        <p:spPr/>
        <p:txBody>
          <a:bodyPr/>
          <a:lstStyle>
            <a:lvl1pPr>
              <a:defRPr>
                <a:latin typeface="Arial" panose="020B0604020202020204" pitchFamily="34" charset="0"/>
                <a:cs typeface="Arial" panose="020B0604020202020204" pitchFamily="34" charset="0"/>
              </a:defRPr>
            </a:lvl1pPr>
            <a:lvl2pPr>
              <a:defRPr>
                <a:latin typeface="Arial" panose="020B0604020202020204" pitchFamily="34" charset="0"/>
                <a:cs typeface="Arial" panose="020B0604020202020204" pitchFamily="34" charset="0"/>
              </a:defRPr>
            </a:lvl2pPr>
            <a:lvl3pPr>
              <a:defRPr>
                <a:latin typeface="Arial" panose="020B0604020202020204" pitchFamily="34" charset="0"/>
                <a:cs typeface="Arial" panose="020B0604020202020204" pitchFamily="34" charset="0"/>
              </a:defRPr>
            </a:lvl3pPr>
            <a:lvl4pPr>
              <a:defRPr>
                <a:latin typeface="Arial" panose="020B0604020202020204" pitchFamily="34" charset="0"/>
                <a:cs typeface="Arial" panose="020B0604020202020204" pitchFamily="34" charset="0"/>
              </a:defRPr>
            </a:lvl4pPr>
            <a:lvl5pPr>
              <a:defRPr>
                <a:latin typeface="Arial" panose="020B0604020202020204" pitchFamily="34" charset="0"/>
                <a:cs typeface="Arial" panose="020B0604020202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lvl1pPr>
              <a:defRPr>
                <a:latin typeface="Arial" panose="020B0604020202020204" pitchFamily="34" charset="0"/>
                <a:cs typeface="Arial" panose="020B0604020202020204" pitchFamily="34" charset="0"/>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fld id="{3D37AAA4-47C0-4604-908E-511476E01192}" type="datetime1">
              <a:rPr kumimoji="0" lang="en-US" sz="1200" b="0" i="0" u="none" strike="noStrike" kern="1200" cap="none" spc="0" normalizeH="0" baseline="0" noProof="0" smtClean="0">
                <a:ln>
                  <a:noFill/>
                </a:ln>
                <a:solidFill>
                  <a:prstClr val="black">
                    <a:tint val="75000"/>
                  </a:prstClr>
                </a:solidFill>
                <a:effectLst/>
                <a:uLnTx/>
                <a:uFillTx/>
                <a:latin typeface="Arial" panose="020B0604020202020204" pitchFamily="34" charset="0"/>
                <a:ea typeface="+mn-ea"/>
                <a:cs typeface="Arial" panose="020B0604020202020204" pitchFamily="34" charset="0"/>
              </a:rPr>
              <a:t>11/4/2022</a:t>
            </a:fld>
            <a:endParaRPr kumimoji="0" lang="en-US" sz="1200" b="0" i="0" u="none" strike="noStrike" kern="1200" cap="none" spc="0" normalizeH="0" baseline="0" noProof="0" dirty="0">
              <a:ln>
                <a:noFill/>
              </a:ln>
              <a:solidFill>
                <a:prstClr val="black">
                  <a:tint val="75000"/>
                </a:prstClr>
              </a:solidFill>
              <a:effectLst/>
              <a:uLnTx/>
              <a:uFillTx/>
              <a:latin typeface="Arial" panose="020B0604020202020204" pitchFamily="34" charset="0"/>
              <a:ea typeface="+mn-ea"/>
              <a:cs typeface="Arial" panose="020B0604020202020204" pitchFamily="34" charset="0"/>
            </a:endParaRPr>
          </a:p>
        </p:txBody>
      </p:sp>
      <p:sp>
        <p:nvSpPr>
          <p:cNvPr id="5" name="Footer Placeholder 4"/>
          <p:cNvSpPr>
            <a:spLocks noGrp="1"/>
          </p:cNvSpPr>
          <p:nvPr>
            <p:ph type="ftr" sz="quarter" idx="11"/>
          </p:nvPr>
        </p:nvSpPr>
        <p:spPr/>
        <p:txBody>
          <a:bodyPr/>
          <a:lstStyle>
            <a:lvl1pPr>
              <a:defRPr>
                <a:latin typeface="Arial" panose="020B0604020202020204" pitchFamily="34" charset="0"/>
                <a:cs typeface="Arial" panose="020B0604020202020204" pitchFamily="34" charset="0"/>
              </a:defRPr>
            </a:lvl1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tint val="75000"/>
                </a:prstClr>
              </a:solidFill>
              <a:effectLst/>
              <a:uLnTx/>
              <a:uFillTx/>
              <a:latin typeface="Arial" panose="020B0604020202020204" pitchFamily="34" charset="0"/>
              <a:ea typeface="+mn-ea"/>
              <a:cs typeface="Arial" panose="020B0604020202020204" pitchFamily="34" charset="0"/>
            </a:endParaRPr>
          </a:p>
        </p:txBody>
      </p:sp>
      <p:pic>
        <p:nvPicPr>
          <p:cNvPr id="7" name="Picture 6"/>
          <p:cNvPicPr>
            <a:picLocks noChangeAspect="1"/>
          </p:cNvPicPr>
          <p:nvPr userDrawn="1"/>
        </p:nvPicPr>
        <p:blipFill>
          <a:blip r:embed="rId2"/>
          <a:stretch>
            <a:fillRect/>
          </a:stretch>
        </p:blipFill>
        <p:spPr>
          <a:xfrm>
            <a:off x="9191579" y="92974"/>
            <a:ext cx="2926334" cy="780356"/>
          </a:xfrm>
          <a:prstGeom prst="rect">
            <a:avLst/>
          </a:prstGeom>
        </p:spPr>
      </p:pic>
    </p:spTree>
    <p:extLst>
      <p:ext uri="{BB962C8B-B14F-4D97-AF65-F5344CB8AC3E}">
        <p14:creationId xmlns:p14="http://schemas.microsoft.com/office/powerpoint/2010/main" val="165749153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1_Title and Content">
    <p:spTree>
      <p:nvGrpSpPr>
        <p:cNvPr id="1" name=""/>
        <p:cNvGrpSpPr/>
        <p:nvPr/>
      </p:nvGrpSpPr>
      <p:grpSpPr>
        <a:xfrm>
          <a:off x="0" y="0"/>
          <a:ext cx="0" cy="0"/>
          <a:chOff x="0" y="0"/>
          <a:chExt cx="0" cy="0"/>
        </a:xfrm>
      </p:grpSpPr>
      <p:sp>
        <p:nvSpPr>
          <p:cNvPr id="7" name="Rectangle 6"/>
          <p:cNvSpPr/>
          <p:nvPr userDrawn="1"/>
        </p:nvSpPr>
        <p:spPr>
          <a:xfrm>
            <a:off x="254476" y="262784"/>
            <a:ext cx="11683049" cy="6332433"/>
          </a:xfrm>
          <a:prstGeom prst="rect">
            <a:avLst/>
          </a:prstGeom>
          <a:solidFill>
            <a:srgbClr val="F5F5F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b" anchorCtr="0"/>
          <a:lstStyle/>
          <a:p>
            <a:pPr algn="ctr"/>
            <a:endParaRPr lang="en-US" sz="1800" dirty="0"/>
          </a:p>
        </p:txBody>
      </p:sp>
      <p:sp>
        <p:nvSpPr>
          <p:cNvPr id="2" name="Rectangle 1"/>
          <p:cNvSpPr/>
          <p:nvPr userDrawn="1"/>
        </p:nvSpPr>
        <p:spPr>
          <a:xfrm>
            <a:off x="254475" y="262783"/>
            <a:ext cx="3597858" cy="6332433"/>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ln>
                <a:noFill/>
              </a:ln>
            </a:endParaRPr>
          </a:p>
        </p:txBody>
      </p:sp>
    </p:spTree>
    <p:extLst>
      <p:ext uri="{BB962C8B-B14F-4D97-AF65-F5344CB8AC3E}">
        <p14:creationId xmlns:p14="http://schemas.microsoft.com/office/powerpoint/2010/main" val="20262754"/>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userDrawn="1">
  <p:cSld name="4_Title and Content">
    <p:spTree>
      <p:nvGrpSpPr>
        <p:cNvPr id="1" name=""/>
        <p:cNvGrpSpPr/>
        <p:nvPr/>
      </p:nvGrpSpPr>
      <p:grpSpPr>
        <a:xfrm>
          <a:off x="0" y="0"/>
          <a:ext cx="0" cy="0"/>
          <a:chOff x="0" y="0"/>
          <a:chExt cx="0" cy="0"/>
        </a:xfrm>
      </p:grpSpPr>
      <p:sp>
        <p:nvSpPr>
          <p:cNvPr id="7" name="Rectangle 6"/>
          <p:cNvSpPr/>
          <p:nvPr userDrawn="1"/>
        </p:nvSpPr>
        <p:spPr>
          <a:xfrm>
            <a:off x="0" y="0"/>
            <a:ext cx="12192000" cy="6858000"/>
          </a:xfrm>
          <a:prstGeom prst="rect">
            <a:avLst/>
          </a:prstGeom>
          <a:solidFill>
            <a:srgbClr val="421C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b" anchorCtr="0"/>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Roboto Slab"/>
              <a:ea typeface="+mn-ea"/>
              <a:cs typeface="+mn-cs"/>
            </a:endParaRPr>
          </a:p>
        </p:txBody>
      </p:sp>
      <p:sp>
        <p:nvSpPr>
          <p:cNvPr id="6" name="Rectangle 5"/>
          <p:cNvSpPr/>
          <p:nvPr userDrawn="1"/>
        </p:nvSpPr>
        <p:spPr>
          <a:xfrm>
            <a:off x="123825" y="138112"/>
            <a:ext cx="11944351" cy="658177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b" anchorCtr="0"/>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Roboto Slab"/>
              <a:ea typeface="+mn-ea"/>
              <a:cs typeface="+mn-cs"/>
            </a:endParaRPr>
          </a:p>
        </p:txBody>
      </p:sp>
      <p:cxnSp>
        <p:nvCxnSpPr>
          <p:cNvPr id="11" name="Straight Connector 10"/>
          <p:cNvCxnSpPr/>
          <p:nvPr userDrawn="1"/>
        </p:nvCxnSpPr>
        <p:spPr>
          <a:xfrm>
            <a:off x="403412" y="1049867"/>
            <a:ext cx="11365255"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13" name="Title 1"/>
          <p:cNvSpPr>
            <a:spLocks noGrp="1"/>
          </p:cNvSpPr>
          <p:nvPr>
            <p:ph type="title"/>
          </p:nvPr>
        </p:nvSpPr>
        <p:spPr>
          <a:xfrm>
            <a:off x="3386667" y="379812"/>
            <a:ext cx="8382000" cy="670055"/>
          </a:xfrm>
        </p:spPr>
        <p:txBody>
          <a:bodyPr>
            <a:normAutofit/>
          </a:bodyPr>
          <a:lstStyle>
            <a:lvl1pPr algn="r">
              <a:defRPr sz="3600"/>
            </a:lvl1pPr>
          </a:lstStyle>
          <a:p>
            <a:r>
              <a:rPr lang="en-US" dirty="0"/>
              <a:t>Click to edit Master title style</a:t>
            </a:r>
          </a:p>
        </p:txBody>
      </p:sp>
    </p:spTree>
    <p:extLst>
      <p:ext uri="{BB962C8B-B14F-4D97-AF65-F5344CB8AC3E}">
        <p14:creationId xmlns:p14="http://schemas.microsoft.com/office/powerpoint/2010/main" val="245739552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2_Title and Content">
    <p:spTree>
      <p:nvGrpSpPr>
        <p:cNvPr id="1" name=""/>
        <p:cNvGrpSpPr/>
        <p:nvPr/>
      </p:nvGrpSpPr>
      <p:grpSpPr>
        <a:xfrm>
          <a:off x="0" y="0"/>
          <a:ext cx="0" cy="0"/>
          <a:chOff x="0" y="0"/>
          <a:chExt cx="0" cy="0"/>
        </a:xfrm>
      </p:grpSpPr>
      <p:sp>
        <p:nvSpPr>
          <p:cNvPr id="7" name="Rectangle 6"/>
          <p:cNvSpPr/>
          <p:nvPr userDrawn="1"/>
        </p:nvSpPr>
        <p:spPr>
          <a:xfrm>
            <a:off x="254476" y="262784"/>
            <a:ext cx="11683049" cy="6332433"/>
          </a:xfrm>
          <a:prstGeom prst="rect">
            <a:avLst/>
          </a:prstGeom>
          <a:solidFill>
            <a:srgbClr val="F5F5F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b" anchorCtr="0"/>
          <a:lstStyle/>
          <a:p>
            <a:pPr algn="ctr"/>
            <a:endParaRPr lang="en-US" sz="1800" dirty="0"/>
          </a:p>
        </p:txBody>
      </p:sp>
      <p:sp>
        <p:nvSpPr>
          <p:cNvPr id="2" name="Rectangle 1"/>
          <p:cNvSpPr/>
          <p:nvPr userDrawn="1"/>
        </p:nvSpPr>
        <p:spPr>
          <a:xfrm>
            <a:off x="254475" y="262783"/>
            <a:ext cx="2686688" cy="6332433"/>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ln>
                <a:noFill/>
              </a:ln>
            </a:endParaRPr>
          </a:p>
        </p:txBody>
      </p:sp>
      <p:pic>
        <p:nvPicPr>
          <p:cNvPr id="4" name="Picture 3"/>
          <p:cNvPicPr>
            <a:picLocks noChangeAspect="1"/>
          </p:cNvPicPr>
          <p:nvPr userDrawn="1"/>
        </p:nvPicPr>
        <p:blipFill rotWithShape="1">
          <a:blip r:embed="rId2">
            <a:extLst>
              <a:ext uri="{28A0092B-C50C-407E-A947-70E740481C1C}">
                <a14:useLocalDpi xmlns:a14="http://schemas.microsoft.com/office/drawing/2010/main" val="0"/>
              </a:ext>
            </a:extLst>
          </a:blip>
          <a:srcRect l="49803"/>
          <a:stretch/>
        </p:blipFill>
        <p:spPr>
          <a:xfrm>
            <a:off x="245097" y="1534163"/>
            <a:ext cx="2393627" cy="4768501"/>
          </a:xfrm>
          <a:prstGeom prst="rect">
            <a:avLst/>
          </a:prstGeom>
        </p:spPr>
      </p:pic>
    </p:spTree>
    <p:extLst>
      <p:ext uri="{BB962C8B-B14F-4D97-AF65-F5344CB8AC3E}">
        <p14:creationId xmlns:p14="http://schemas.microsoft.com/office/powerpoint/2010/main" val="145424464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9017ACA-2EEA-406D-BABF-28A0354E0585}" type="datetime1">
              <a:rPr lang="en-US" smtClean="0"/>
              <a:t>11/4/2022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90B49BB6-5787-495D-AC20-623BD900045B}" type="slidenum">
              <a:rPr lang="en-US" smtClean="0"/>
              <a:t>‹#›</a:t>
            </a:fld>
            <a:endParaRPr lang="en-US" dirty="0"/>
          </a:p>
        </p:txBody>
      </p:sp>
    </p:spTree>
    <p:extLst>
      <p:ext uri="{BB962C8B-B14F-4D97-AF65-F5344CB8AC3E}">
        <p14:creationId xmlns:p14="http://schemas.microsoft.com/office/powerpoint/2010/main" val="30604720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4E0180E5-B9BF-4CD2-ACF0-C35585B0F5CF}" type="datetime1">
              <a:rPr lang="en-US" smtClean="0"/>
              <a:t>11/4/2022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90B49BB6-5787-495D-AC20-623BD900045B}" type="slidenum">
              <a:rPr lang="en-US" smtClean="0"/>
              <a:t>‹#›</a:t>
            </a:fld>
            <a:endParaRPr lang="en-US" dirty="0"/>
          </a:p>
        </p:txBody>
      </p:sp>
    </p:spTree>
    <p:extLst>
      <p:ext uri="{BB962C8B-B14F-4D97-AF65-F5344CB8AC3E}">
        <p14:creationId xmlns:p14="http://schemas.microsoft.com/office/powerpoint/2010/main" val="318945576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pic>
        <p:nvPicPr>
          <p:cNvPr id="10" name="Picture 9"/>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8163EE8E-9004-4D9D-B8BE-BDA8D24C5022}" type="datetime1">
              <a:rPr lang="en-US" smtClean="0"/>
              <a:t>11/4/2022</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90B49BB6-5787-495D-AC20-623BD900045B}" type="slidenum">
              <a:rPr lang="en-US" smtClean="0"/>
              <a:t>‹#›</a:t>
            </a:fld>
            <a:endParaRPr lang="en-US" dirty="0"/>
          </a:p>
        </p:txBody>
      </p:sp>
    </p:spTree>
    <p:extLst>
      <p:ext uri="{BB962C8B-B14F-4D97-AF65-F5344CB8AC3E}">
        <p14:creationId xmlns:p14="http://schemas.microsoft.com/office/powerpoint/2010/main" val="136529409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017BF4E2-B099-4C94-AFE6-8F3356847E86}" type="datetime1">
              <a:rPr lang="en-US" smtClean="0"/>
              <a:t>11/4/2022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90B49BB6-5787-495D-AC20-623BD900045B}" type="slidenum">
              <a:rPr lang="en-US" smtClean="0"/>
              <a:t>‹#›</a:t>
            </a:fld>
            <a:endParaRPr lang="en-US" dirty="0"/>
          </a:p>
        </p:txBody>
      </p:sp>
    </p:spTree>
    <p:extLst>
      <p:ext uri="{BB962C8B-B14F-4D97-AF65-F5344CB8AC3E}">
        <p14:creationId xmlns:p14="http://schemas.microsoft.com/office/powerpoint/2010/main" val="313722156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7BFCEA9-D9E8-4378-B6E4-F594681BDD17}" type="datetime1">
              <a:rPr lang="en-US" smtClean="0"/>
              <a:t>11/4/2022</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90B49BB6-5787-495D-AC20-623BD900045B}" type="slidenum">
              <a:rPr lang="en-US" smtClean="0"/>
              <a:t>‹#›</a:t>
            </a:fld>
            <a:endParaRPr lang="en-US" dirty="0"/>
          </a:p>
        </p:txBody>
      </p:sp>
    </p:spTree>
    <p:extLst>
      <p:ext uri="{BB962C8B-B14F-4D97-AF65-F5344CB8AC3E}">
        <p14:creationId xmlns:p14="http://schemas.microsoft.com/office/powerpoint/2010/main" val="240646337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3.xml"/><Relationship Id="rId13" Type="http://schemas.openxmlformats.org/officeDocument/2006/relationships/slideLayout" Target="../slideLayouts/slideLayout28.xml"/><Relationship Id="rId3" Type="http://schemas.openxmlformats.org/officeDocument/2006/relationships/slideLayout" Target="../slideLayouts/slideLayout18.xml"/><Relationship Id="rId7" Type="http://schemas.openxmlformats.org/officeDocument/2006/relationships/slideLayout" Target="../slideLayouts/slideLayout22.xml"/><Relationship Id="rId12" Type="http://schemas.openxmlformats.org/officeDocument/2006/relationships/slideLayout" Target="../slideLayouts/slideLayout27.xml"/><Relationship Id="rId2" Type="http://schemas.openxmlformats.org/officeDocument/2006/relationships/slideLayout" Target="../slideLayouts/slideLayout17.xml"/><Relationship Id="rId16" Type="http://schemas.openxmlformats.org/officeDocument/2006/relationships/theme" Target="../theme/theme2.xml"/><Relationship Id="rId1" Type="http://schemas.openxmlformats.org/officeDocument/2006/relationships/slideLayout" Target="../slideLayouts/slideLayout16.xml"/><Relationship Id="rId6" Type="http://schemas.openxmlformats.org/officeDocument/2006/relationships/slideLayout" Target="../slideLayouts/slideLayout21.xml"/><Relationship Id="rId11" Type="http://schemas.openxmlformats.org/officeDocument/2006/relationships/slideLayout" Target="../slideLayouts/slideLayout26.xml"/><Relationship Id="rId5" Type="http://schemas.openxmlformats.org/officeDocument/2006/relationships/slideLayout" Target="../slideLayouts/slideLayout20.xml"/><Relationship Id="rId15" Type="http://schemas.openxmlformats.org/officeDocument/2006/relationships/slideLayout" Target="../slideLayouts/slideLayout30.xml"/><Relationship Id="rId10" Type="http://schemas.openxmlformats.org/officeDocument/2006/relationships/slideLayout" Target="../slideLayouts/slideLayout25.xml"/><Relationship Id="rId4" Type="http://schemas.openxmlformats.org/officeDocument/2006/relationships/slideLayout" Target="../slideLayouts/slideLayout19.xml"/><Relationship Id="rId9" Type="http://schemas.openxmlformats.org/officeDocument/2006/relationships/slideLayout" Target="../slideLayouts/slideLayout24.xml"/><Relationship Id="rId14" Type="http://schemas.openxmlformats.org/officeDocument/2006/relationships/slideLayout" Target="../slideLayouts/slideLayout2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bwMode="grayWhite">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83820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7860D52-5740-4A59-B69C-ACABE657B9FB}" type="datetime1">
              <a:rPr lang="en-US" smtClean="0"/>
              <a:t>11/4/2022</a:t>
            </a:fld>
            <a:endParaRPr lang="en-US" dirty="0"/>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01D3BC5-34EF-44B2-83AC-D5533E46F0A6}" type="slidenum">
              <a:rPr lang="en-US" smtClean="0"/>
              <a:t>‹#›</a:t>
            </a:fld>
            <a:endParaRPr lang="en-US" dirty="0"/>
          </a:p>
        </p:txBody>
      </p:sp>
    </p:spTree>
    <p:extLst>
      <p:ext uri="{BB962C8B-B14F-4D97-AF65-F5344CB8AC3E}">
        <p14:creationId xmlns:p14="http://schemas.microsoft.com/office/powerpoint/2010/main" val="141041906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60" r:id="rId3"/>
    <p:sldLayoutId id="2147483680" r:id="rId4"/>
    <p:sldLayoutId id="2147483651" r:id="rId5"/>
    <p:sldLayoutId id="2147483652" r:id="rId6"/>
    <p:sldLayoutId id="2147483653" r:id="rId7"/>
    <p:sldLayoutId id="2147483654" r:id="rId8"/>
    <p:sldLayoutId id="2147483655" r:id="rId9"/>
    <p:sldLayoutId id="2147483656" r:id="rId10"/>
    <p:sldLayoutId id="2147483657" r:id="rId11"/>
    <p:sldLayoutId id="2147483658" r:id="rId12"/>
    <p:sldLayoutId id="2147483659" r:id="rId13"/>
    <p:sldLayoutId id="2147483684" r:id="rId14"/>
    <p:sldLayoutId id="2147483685" r:id="rId15"/>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83820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fld id="{D23FA7F3-C61E-4B3B-8EA9-E488127E2B9A}" type="datetime1">
              <a:rPr kumimoji="0" lang="en-US" sz="1200" b="0" i="0" u="none" strike="noStrike" kern="1200" cap="none" spc="0" normalizeH="0" baseline="0" noProof="0" smtClean="0">
                <a:ln>
                  <a:noFill/>
                </a:ln>
                <a:solidFill>
                  <a:prstClr val="black">
                    <a:tint val="75000"/>
                  </a:prstClr>
                </a:solidFill>
                <a:effectLst/>
                <a:uLnTx/>
                <a:uFillTx/>
                <a:latin typeface="Roboto Slab"/>
                <a:ea typeface="+mn-ea"/>
                <a:cs typeface="+mn-cs"/>
              </a:rPr>
              <a:t>11/4/2022</a:t>
            </a:fld>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pPr marL="0" marR="0" lvl="0" indent="0" algn="r" defTabSz="914400" rtl="0" eaLnBrk="1" fontAlgn="auto" latinLnBrk="0" hangingPunct="1">
              <a:lnSpc>
                <a:spcPct val="100000"/>
              </a:lnSpc>
              <a:spcBef>
                <a:spcPts val="0"/>
              </a:spcBef>
              <a:spcAft>
                <a:spcPts val="0"/>
              </a:spcAft>
              <a:buClrTx/>
              <a:buSzTx/>
              <a:buFontTx/>
              <a:buNone/>
              <a:tabLst/>
              <a:defRPr/>
            </a:pPr>
            <a:fld id="{001D3BC5-34EF-44B2-83AC-D5533E46F0A6}" type="slidenum">
              <a:rPr kumimoji="0" lang="en-US" sz="1200" b="0" i="0" u="none" strike="noStrike" kern="1200" cap="none" spc="0" normalizeH="0" baseline="0" noProof="0" smtClean="0">
                <a:ln>
                  <a:noFill/>
                </a:ln>
                <a:solidFill>
                  <a:prstClr val="black">
                    <a:tint val="75000"/>
                  </a:prstClr>
                </a:solidFill>
                <a:effectLst/>
                <a:uLnTx/>
                <a:uFillTx/>
                <a:latin typeface="Roboto Slab"/>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Tree>
    <p:extLst>
      <p:ext uri="{BB962C8B-B14F-4D97-AF65-F5344CB8AC3E}">
        <p14:creationId xmlns:p14="http://schemas.microsoft.com/office/powerpoint/2010/main" val="739876518"/>
      </p:ext>
    </p:extLst>
  </p:cSld>
  <p:clrMap bg1="lt1" tx1="dk1" bg2="lt2" tx2="dk2" accent1="accent1" accent2="accent2" accent3="accent3" accent4="accent4" accent5="accent5" accent6="accent6" hlink="hlink" folHlink="folHlink"/>
  <p:sldLayoutIdLst>
    <p:sldLayoutId id="2147483687" r:id="rId1"/>
    <p:sldLayoutId id="2147483688" r:id="rId2"/>
    <p:sldLayoutId id="2147483689" r:id="rId3"/>
    <p:sldLayoutId id="2147483690" r:id="rId4"/>
    <p:sldLayoutId id="2147483691" r:id="rId5"/>
    <p:sldLayoutId id="2147483692" r:id="rId6"/>
    <p:sldLayoutId id="2147483693" r:id="rId7"/>
    <p:sldLayoutId id="2147483694" r:id="rId8"/>
    <p:sldLayoutId id="2147483695" r:id="rId9"/>
    <p:sldLayoutId id="2147483696" r:id="rId10"/>
    <p:sldLayoutId id="2147483697" r:id="rId11"/>
    <p:sldLayoutId id="2147483698" r:id="rId12"/>
    <p:sldLayoutId id="2147483699" r:id="rId13"/>
    <p:sldLayoutId id="2147483700" r:id="rId14"/>
    <p:sldLayoutId id="2147483701" r:id="rId15"/>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10.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2.xml"/><Relationship Id="rId4" Type="http://schemas.openxmlformats.org/officeDocument/2006/relationships/image" Target="../media/image16.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hyperlink" Target="https://altc.alt.ac.uk/oesig/2016/03/07/webinar-recording-what-next-for-jisc-and-ukoer-in-a-post-jorum-world/" TargetMode="External"/><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hyperlink" Target="https://github.com/Embedded-org/ACCOMPLISHMENTS/tree/master/RACE_CAPSTONE_PROJECT2" TargetMode="External"/><Relationship Id="rId2" Type="http://schemas.openxmlformats.org/officeDocument/2006/relationships/image" Target="../media/image20.png"/><Relationship Id="rId1" Type="http://schemas.openxmlformats.org/officeDocument/2006/relationships/slideLayout" Target="../slideLayouts/slideLayout2.xml"/><Relationship Id="rId4" Type="http://schemas.openxmlformats.org/officeDocument/2006/relationships/hyperlink" Target="https://github.com/Embedded-org/ACCOMPLISHMENTS/blob/master/RACE_CAPSTONE_PROJECT2/Capstone2_implementation.docx"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4.xml"/></Relationships>
</file>

<file path=ppt/slides/_rels/slide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91565" y="1943374"/>
            <a:ext cx="6567044" cy="945600"/>
          </a:xfrm>
        </p:spPr>
        <p:txBody>
          <a:bodyPr anchor="t">
            <a:noAutofit/>
          </a:bodyPr>
          <a:lstStyle/>
          <a:p>
            <a:pPr>
              <a:lnSpc>
                <a:spcPct val="100000"/>
              </a:lnSpc>
            </a:pPr>
            <a:r>
              <a:rPr lang="en-US" sz="2800" b="1" dirty="0">
                <a:cs typeface="Arial" panose="020B0604020202020204" pitchFamily="34" charset="0"/>
              </a:rPr>
              <a:t>Modelling direction detection in selected stocks in Indian BFSI sector</a:t>
            </a:r>
            <a:br>
              <a:rPr lang="en-US" sz="2800" b="1" dirty="0">
                <a:solidFill>
                  <a:schemeClr val="accent2"/>
                </a:solidFill>
                <a:latin typeface="Calibri" panose="020F0502020204030204" pitchFamily="34" charset="0"/>
                <a:cs typeface="Calibri" panose="020F0502020204030204" pitchFamily="34" charset="0"/>
              </a:rPr>
            </a:br>
            <a:r>
              <a:rPr lang="en-US" sz="2800" b="1" dirty="0">
                <a:solidFill>
                  <a:schemeClr val="accent2"/>
                </a:solidFill>
                <a:latin typeface="Calibri" panose="020F0502020204030204" pitchFamily="34" charset="0"/>
                <a:cs typeface="Calibri" panose="020F0502020204030204" pitchFamily="34" charset="0"/>
              </a:rPr>
              <a:t> </a:t>
            </a:r>
            <a:endParaRPr lang="en-US" sz="2400" b="1" dirty="0">
              <a:cs typeface="Arial" panose="020B0604020202020204" pitchFamily="34" charset="0"/>
            </a:endParaRPr>
          </a:p>
        </p:txBody>
      </p:sp>
      <p:sp>
        <p:nvSpPr>
          <p:cNvPr id="3" name="Subtitle 2"/>
          <p:cNvSpPr>
            <a:spLocks noGrp="1"/>
          </p:cNvSpPr>
          <p:nvPr>
            <p:ph type="subTitle" idx="1"/>
          </p:nvPr>
        </p:nvSpPr>
        <p:spPr>
          <a:xfrm>
            <a:off x="7811825" y="2202173"/>
            <a:ext cx="3944203" cy="1283130"/>
          </a:xfrm>
        </p:spPr>
        <p:txBody>
          <a:bodyPr>
            <a:noAutofit/>
          </a:bodyPr>
          <a:lstStyle/>
          <a:p>
            <a:pPr algn="l"/>
            <a:r>
              <a:rPr lang="en-US" b="1" dirty="0">
                <a:solidFill>
                  <a:schemeClr val="bg1"/>
                </a:solidFill>
                <a:latin typeface="+mj-lt"/>
                <a:cs typeface="Arial" panose="020B0604020202020204" pitchFamily="34" charset="0"/>
              </a:rPr>
              <a:t>Anand Mohan</a:t>
            </a:r>
          </a:p>
          <a:p>
            <a:pPr algn="l"/>
            <a:r>
              <a:rPr lang="en-US" sz="2000" b="1" dirty="0">
                <a:solidFill>
                  <a:schemeClr val="bg1"/>
                </a:solidFill>
                <a:latin typeface="+mj-lt"/>
                <a:cs typeface="Arial" panose="020B0604020202020204" pitchFamily="34" charset="0"/>
              </a:rPr>
              <a:t>SRN:  R19MBA53</a:t>
            </a:r>
          </a:p>
          <a:p>
            <a:pPr algn="l"/>
            <a:r>
              <a:rPr lang="en-US" sz="2000" b="1" dirty="0">
                <a:solidFill>
                  <a:schemeClr val="bg1"/>
                </a:solidFill>
                <a:cs typeface="Arial" panose="020B0604020202020204" pitchFamily="34" charset="0"/>
              </a:rPr>
              <a:t>Date: 11/11/2022</a:t>
            </a:r>
          </a:p>
          <a:p>
            <a:pPr algn="l"/>
            <a:endParaRPr lang="en-US" b="1" dirty="0">
              <a:solidFill>
                <a:schemeClr val="bg1"/>
              </a:solidFill>
              <a:cs typeface="Arial" panose="020B0604020202020204" pitchFamily="34" charset="0"/>
            </a:endParaRPr>
          </a:p>
          <a:p>
            <a:pPr algn="l"/>
            <a:r>
              <a:rPr lang="en-US" b="1" dirty="0">
                <a:solidFill>
                  <a:schemeClr val="bg1"/>
                </a:solidFill>
                <a:latin typeface="+mj-lt"/>
                <a:cs typeface="Arial" panose="020B0604020202020204" pitchFamily="34" charset="0"/>
              </a:rPr>
              <a:t>1</a:t>
            </a:r>
          </a:p>
        </p:txBody>
      </p:sp>
      <p:sp>
        <p:nvSpPr>
          <p:cNvPr id="7" name="Title 1"/>
          <p:cNvSpPr txBox="1">
            <a:spLocks/>
          </p:cNvSpPr>
          <p:nvPr/>
        </p:nvSpPr>
        <p:spPr>
          <a:xfrm>
            <a:off x="5485425" y="6119446"/>
            <a:ext cx="6175069" cy="352604"/>
          </a:xfrm>
          <a:prstGeom prst="rect">
            <a:avLst/>
          </a:prstGeom>
        </p:spPr>
        <p:txBody>
          <a:bodyPr vert="horz" lIns="91440" tIns="45720" rIns="91440" bIns="45720" rtlCol="0" anchor="ctr">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marL="0" marR="0" lvl="0" indent="0" algn="r" defTabSz="914400" rtl="0" eaLnBrk="1" fontAlgn="auto" latinLnBrk="0" hangingPunct="1">
              <a:lnSpc>
                <a:spcPct val="100000"/>
              </a:lnSpc>
              <a:spcBef>
                <a:spcPct val="0"/>
              </a:spcBef>
              <a:spcAft>
                <a:spcPts val="0"/>
              </a:spcAft>
              <a:buClrTx/>
              <a:buSzTx/>
              <a:buFontTx/>
              <a:buNone/>
              <a:tabLst/>
              <a:defRPr/>
            </a:pPr>
            <a:r>
              <a:rPr kumimoji="0" lang="en-IN" sz="1600" b="0" i="0" u="none" strike="noStrike" kern="1200" cap="none" spc="0" normalizeH="0" baseline="0" noProof="0" dirty="0">
                <a:ln>
                  <a:noFill/>
                </a:ln>
                <a:solidFill>
                  <a:prstClr val="white"/>
                </a:solidFill>
                <a:effectLst/>
                <a:uLnTx/>
                <a:uFillTx/>
                <a:latin typeface="Roboto Slab"/>
                <a:ea typeface="Calibri" panose="020F0502020204030204" pitchFamily="34" charset="0"/>
                <a:cs typeface="Arial" panose="020B0604020202020204" pitchFamily="34" charset="0"/>
              </a:rPr>
              <a:t>race.reva.edu.in</a:t>
            </a:r>
          </a:p>
        </p:txBody>
      </p:sp>
      <p:sp>
        <p:nvSpPr>
          <p:cNvPr id="8" name="Title 2"/>
          <p:cNvSpPr txBox="1">
            <a:spLocks/>
          </p:cNvSpPr>
          <p:nvPr/>
        </p:nvSpPr>
        <p:spPr>
          <a:xfrm>
            <a:off x="6646333" y="271291"/>
            <a:ext cx="5267501" cy="579870"/>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0" marR="0" lvl="0" indent="0" algn="r" defTabSz="914400" rtl="0" eaLnBrk="1" fontAlgn="auto" latinLnBrk="0" hangingPunct="1">
              <a:lnSpc>
                <a:spcPct val="90000"/>
              </a:lnSpc>
              <a:spcBef>
                <a:spcPct val="0"/>
              </a:spcBef>
              <a:spcAft>
                <a:spcPts val="0"/>
              </a:spcAft>
              <a:buClrTx/>
              <a:buSzTx/>
              <a:buFontTx/>
              <a:buNone/>
              <a:tabLst/>
              <a:defRPr/>
            </a:pPr>
            <a:r>
              <a:rPr kumimoji="0" lang="en-IN" sz="1400" b="1" i="0" u="none" strike="noStrike" kern="1200" cap="none" spc="0" normalizeH="0" baseline="0" noProof="0" dirty="0">
                <a:ln>
                  <a:noFill/>
                </a:ln>
                <a:solidFill>
                  <a:srgbClr val="595959"/>
                </a:solidFill>
                <a:effectLst/>
                <a:uLnTx/>
                <a:uFillTx/>
                <a:latin typeface="Roboto Slab"/>
                <a:ea typeface="+mj-ea"/>
                <a:cs typeface="+mj-cs"/>
              </a:rPr>
              <a:t>REVA Academy for Corporate Excellence (RACE)</a:t>
            </a:r>
          </a:p>
        </p:txBody>
      </p:sp>
      <p:sp>
        <p:nvSpPr>
          <p:cNvPr id="4" name="Rectangle 3"/>
          <p:cNvSpPr/>
          <p:nvPr/>
        </p:nvSpPr>
        <p:spPr>
          <a:xfrm>
            <a:off x="8200183" y="4708939"/>
            <a:ext cx="3555845" cy="1138773"/>
          </a:xfrm>
          <a:prstGeom prst="rect">
            <a:avLst/>
          </a:prstGeom>
        </p:spPr>
        <p:txBody>
          <a:bodyPr wrap="none">
            <a:spAutoFit/>
          </a:bodyPr>
          <a:lstStyle/>
          <a:p>
            <a:pPr algn="r"/>
            <a:r>
              <a:rPr lang="en-US" sz="2000" dirty="0">
                <a:solidFill>
                  <a:schemeClr val="bg1"/>
                </a:solidFill>
                <a:cs typeface="Arial" panose="020B0604020202020204" pitchFamily="34" charset="0"/>
              </a:rPr>
              <a:t> </a:t>
            </a:r>
            <a:r>
              <a:rPr lang="en-US" sz="2000" b="1" dirty="0">
                <a:solidFill>
                  <a:schemeClr val="bg1"/>
                </a:solidFill>
                <a:cs typeface="Arial" panose="020B0604020202020204" pitchFamily="34" charset="0"/>
              </a:rPr>
              <a:t>MBA in Business Analytics</a:t>
            </a:r>
          </a:p>
          <a:p>
            <a:pPr algn="r"/>
            <a:endParaRPr lang="en-US" sz="1600" dirty="0">
              <a:solidFill>
                <a:schemeClr val="bg1"/>
              </a:solidFill>
              <a:cs typeface="Arial" panose="020B0604020202020204" pitchFamily="34" charset="0"/>
            </a:endParaRPr>
          </a:p>
          <a:p>
            <a:pPr algn="r"/>
            <a:r>
              <a:rPr lang="en-US" sz="1600" dirty="0">
                <a:solidFill>
                  <a:schemeClr val="bg1"/>
                </a:solidFill>
                <a:cs typeface="Arial" panose="020B0604020202020204" pitchFamily="34" charset="0"/>
              </a:rPr>
              <a:t>Capstone Project Presentation</a:t>
            </a:r>
          </a:p>
          <a:p>
            <a:pPr algn="r"/>
            <a:r>
              <a:rPr lang="en-US" sz="1600" dirty="0">
                <a:solidFill>
                  <a:schemeClr val="bg1"/>
                </a:solidFill>
                <a:cs typeface="Arial" panose="020B0604020202020204" pitchFamily="34" charset="0"/>
              </a:rPr>
              <a:t>Year: II</a:t>
            </a:r>
          </a:p>
        </p:txBody>
      </p:sp>
    </p:spTree>
    <p:extLst>
      <p:ext uri="{BB962C8B-B14F-4D97-AF65-F5344CB8AC3E}">
        <p14:creationId xmlns:p14="http://schemas.microsoft.com/office/powerpoint/2010/main" val="11849960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alpha val="99000"/>
          </a:schemeClr>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Descriptive Analytics </a:t>
            </a:r>
          </a:p>
        </p:txBody>
      </p:sp>
      <p:cxnSp>
        <p:nvCxnSpPr>
          <p:cNvPr id="4" name="Straight Connector 3">
            <a:extLst>
              <a:ext uri="{FF2B5EF4-FFF2-40B4-BE49-F238E27FC236}">
                <a16:creationId xmlns:a16="http://schemas.microsoft.com/office/drawing/2014/main" id="{A7F6EB29-B571-4B48-81E4-62197B16AB23}"/>
              </a:ext>
            </a:extLst>
          </p:cNvPr>
          <p:cNvCxnSpPr/>
          <p:nvPr/>
        </p:nvCxnSpPr>
        <p:spPr>
          <a:xfrm>
            <a:off x="6294783" y="1179443"/>
            <a:ext cx="0" cy="5274366"/>
          </a:xfrm>
          <a:prstGeom prst="line">
            <a:avLst/>
          </a:prstGeom>
        </p:spPr>
        <p:style>
          <a:lnRef idx="1">
            <a:schemeClr val="dk1"/>
          </a:lnRef>
          <a:fillRef idx="0">
            <a:schemeClr val="dk1"/>
          </a:fillRef>
          <a:effectRef idx="0">
            <a:schemeClr val="dk1"/>
          </a:effectRef>
          <a:fontRef idx="minor">
            <a:schemeClr val="tx1"/>
          </a:fontRef>
        </p:style>
      </p:cxnSp>
      <p:sp>
        <p:nvSpPr>
          <p:cNvPr id="10" name="TextBox 9">
            <a:extLst>
              <a:ext uri="{FF2B5EF4-FFF2-40B4-BE49-F238E27FC236}">
                <a16:creationId xmlns:a16="http://schemas.microsoft.com/office/drawing/2014/main" id="{1B9CB8C1-9CBF-4D97-8B9B-DC1C9D76BEDF}"/>
              </a:ext>
            </a:extLst>
          </p:cNvPr>
          <p:cNvSpPr txBox="1"/>
          <p:nvPr/>
        </p:nvSpPr>
        <p:spPr>
          <a:xfrm>
            <a:off x="6440557" y="1452807"/>
            <a:ext cx="4732476" cy="1200329"/>
          </a:xfrm>
          <a:prstGeom prst="rect">
            <a:avLst/>
          </a:prstGeom>
          <a:solidFill>
            <a:schemeClr val="accent3">
              <a:lumMod val="40000"/>
              <a:lumOff val="60000"/>
            </a:schemeClr>
          </a:solidFill>
        </p:spPr>
        <p:txBody>
          <a:bodyPr wrap="square">
            <a:spAutoFit/>
          </a:bodyPr>
          <a:lstStyle/>
          <a:p>
            <a:r>
              <a:rPr lang="en-IN" dirty="0">
                <a:effectLst/>
                <a:latin typeface="+mj-lt"/>
                <a:ea typeface="Calibri" panose="020F0502020204030204" pitchFamily="34" charset="0"/>
              </a:rPr>
              <a:t>Data Distribution plot of Feature variables and Close price for HDFC,KOTAK and SBI Stock shows </a:t>
            </a:r>
            <a:r>
              <a:rPr lang="en-IN" sz="1800" dirty="0">
                <a:solidFill>
                  <a:srgbClr val="000000"/>
                </a:solidFill>
                <a:effectLst/>
                <a:latin typeface="+mj-lt"/>
                <a:ea typeface="Times New Roman" panose="02020603050405020304" pitchFamily="18" charset="0"/>
              </a:rPr>
              <a:t>Data has positive skewed distribution.</a:t>
            </a:r>
            <a:endParaRPr lang="en-US" dirty="0">
              <a:latin typeface="+mj-lt"/>
            </a:endParaRPr>
          </a:p>
        </p:txBody>
      </p:sp>
      <p:pic>
        <p:nvPicPr>
          <p:cNvPr id="8" name="Picture 7">
            <a:extLst>
              <a:ext uri="{FF2B5EF4-FFF2-40B4-BE49-F238E27FC236}">
                <a16:creationId xmlns:a16="http://schemas.microsoft.com/office/drawing/2014/main" id="{618BADCA-CF01-4D51-9A18-826466E20E97}"/>
              </a:ext>
            </a:extLst>
          </p:cNvPr>
          <p:cNvPicPr>
            <a:picLocks noChangeAspect="1"/>
          </p:cNvPicPr>
          <p:nvPr/>
        </p:nvPicPr>
        <p:blipFill>
          <a:blip r:embed="rId2"/>
          <a:stretch>
            <a:fillRect/>
          </a:stretch>
        </p:blipFill>
        <p:spPr>
          <a:xfrm>
            <a:off x="804660" y="1452807"/>
            <a:ext cx="2582007" cy="1490885"/>
          </a:xfrm>
          <a:prstGeom prst="rect">
            <a:avLst/>
          </a:prstGeom>
        </p:spPr>
      </p:pic>
      <p:pic>
        <p:nvPicPr>
          <p:cNvPr id="13" name="Picture 12">
            <a:extLst>
              <a:ext uri="{FF2B5EF4-FFF2-40B4-BE49-F238E27FC236}">
                <a16:creationId xmlns:a16="http://schemas.microsoft.com/office/drawing/2014/main" id="{FCB68E3F-8D8D-4F14-983B-EA4B28C967AC}"/>
              </a:ext>
            </a:extLst>
          </p:cNvPr>
          <p:cNvPicPr>
            <a:picLocks noChangeAspect="1"/>
          </p:cNvPicPr>
          <p:nvPr/>
        </p:nvPicPr>
        <p:blipFill>
          <a:blip r:embed="rId3"/>
          <a:stretch>
            <a:fillRect/>
          </a:stretch>
        </p:blipFill>
        <p:spPr>
          <a:xfrm>
            <a:off x="804660" y="3221005"/>
            <a:ext cx="2419855" cy="1386608"/>
          </a:xfrm>
          <a:prstGeom prst="rect">
            <a:avLst/>
          </a:prstGeom>
        </p:spPr>
      </p:pic>
      <p:pic>
        <p:nvPicPr>
          <p:cNvPr id="14" name="Picture 13">
            <a:extLst>
              <a:ext uri="{FF2B5EF4-FFF2-40B4-BE49-F238E27FC236}">
                <a16:creationId xmlns:a16="http://schemas.microsoft.com/office/drawing/2014/main" id="{CEA51BE9-5642-49A5-BCBB-3EBD10E7CFAB}"/>
              </a:ext>
            </a:extLst>
          </p:cNvPr>
          <p:cNvPicPr>
            <a:picLocks noChangeAspect="1"/>
          </p:cNvPicPr>
          <p:nvPr/>
        </p:nvPicPr>
        <p:blipFill>
          <a:blip r:embed="rId4"/>
          <a:stretch>
            <a:fillRect/>
          </a:stretch>
        </p:blipFill>
        <p:spPr>
          <a:xfrm>
            <a:off x="804661" y="4766460"/>
            <a:ext cx="2419854" cy="1457573"/>
          </a:xfrm>
          <a:prstGeom prst="rect">
            <a:avLst/>
          </a:prstGeom>
        </p:spPr>
      </p:pic>
      <p:sp>
        <p:nvSpPr>
          <p:cNvPr id="18" name="TextBox 17">
            <a:extLst>
              <a:ext uri="{FF2B5EF4-FFF2-40B4-BE49-F238E27FC236}">
                <a16:creationId xmlns:a16="http://schemas.microsoft.com/office/drawing/2014/main" id="{EBE78701-8AA4-40AE-961C-0357B182FDFC}"/>
              </a:ext>
            </a:extLst>
          </p:cNvPr>
          <p:cNvSpPr txBox="1"/>
          <p:nvPr/>
        </p:nvSpPr>
        <p:spPr>
          <a:xfrm>
            <a:off x="6440557" y="3136316"/>
            <a:ext cx="4732479" cy="646331"/>
          </a:xfrm>
          <a:prstGeom prst="rect">
            <a:avLst/>
          </a:prstGeom>
          <a:solidFill>
            <a:schemeClr val="accent3">
              <a:lumMod val="40000"/>
              <a:lumOff val="60000"/>
            </a:schemeClr>
          </a:solid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IN" sz="1800" b="0" i="0" u="none" strike="noStrike" kern="1200" cap="none" spc="0" normalizeH="0" baseline="0" noProof="0" dirty="0">
                <a:ln>
                  <a:noFill/>
                </a:ln>
                <a:solidFill>
                  <a:prstClr val="black"/>
                </a:solidFill>
                <a:effectLst/>
                <a:uLnTx/>
                <a:uFillTx/>
                <a:latin typeface="Roboto Slab"/>
                <a:ea typeface="Calibri" panose="020F0502020204030204" pitchFamily="34" charset="0"/>
                <a:cs typeface="+mn-cs"/>
              </a:rPr>
              <a:t>HDFC has highest volatility followed by KOTAK and then SBI.</a:t>
            </a:r>
            <a:endParaRPr kumimoji="0" lang="en-US" sz="1800" b="0" i="0" u="none" strike="noStrike" kern="1200" cap="none" spc="0" normalizeH="0" baseline="0" noProof="0" dirty="0">
              <a:ln>
                <a:noFill/>
              </a:ln>
              <a:solidFill>
                <a:prstClr val="black"/>
              </a:solidFill>
              <a:effectLst/>
              <a:uLnTx/>
              <a:uFillTx/>
              <a:latin typeface="Roboto Slab"/>
              <a:ea typeface="+mn-ea"/>
              <a:cs typeface="+mn-cs"/>
            </a:endParaRPr>
          </a:p>
        </p:txBody>
      </p:sp>
      <p:sp>
        <p:nvSpPr>
          <p:cNvPr id="3" name="Arrow: Right 2">
            <a:extLst>
              <a:ext uri="{FF2B5EF4-FFF2-40B4-BE49-F238E27FC236}">
                <a16:creationId xmlns:a16="http://schemas.microsoft.com/office/drawing/2014/main" id="{328B7A1E-A9CE-428F-9280-3E3C98F1CC7B}"/>
              </a:ext>
            </a:extLst>
          </p:cNvPr>
          <p:cNvSpPr/>
          <p:nvPr/>
        </p:nvSpPr>
        <p:spPr>
          <a:xfrm>
            <a:off x="3367524" y="1882676"/>
            <a:ext cx="907036" cy="519138"/>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TextBox 11">
            <a:extLst>
              <a:ext uri="{FF2B5EF4-FFF2-40B4-BE49-F238E27FC236}">
                <a16:creationId xmlns:a16="http://schemas.microsoft.com/office/drawing/2014/main" id="{B2BAA538-2736-4E9D-AB6C-DE968E13EB92}"/>
              </a:ext>
            </a:extLst>
          </p:cNvPr>
          <p:cNvSpPr txBox="1"/>
          <p:nvPr/>
        </p:nvSpPr>
        <p:spPr>
          <a:xfrm>
            <a:off x="4274560" y="1810045"/>
            <a:ext cx="1622643" cy="670055"/>
          </a:xfrm>
          <a:prstGeom prst="rect">
            <a:avLst/>
          </a:prstGeom>
          <a:solidFill>
            <a:schemeClr val="accent2">
              <a:lumMod val="40000"/>
              <a:lumOff val="60000"/>
            </a:schemeClr>
          </a:solidFill>
        </p:spPr>
        <p:txBody>
          <a:bodyPr wrap="square">
            <a:spAutoFit/>
          </a:bodyPr>
          <a:lstStyle/>
          <a:p>
            <a:r>
              <a:rPr lang="en-US" dirty="0"/>
              <a:t>HDFC Data Distribution</a:t>
            </a:r>
          </a:p>
        </p:txBody>
      </p:sp>
      <p:sp>
        <p:nvSpPr>
          <p:cNvPr id="6" name="Arrow: Right 5">
            <a:extLst>
              <a:ext uri="{FF2B5EF4-FFF2-40B4-BE49-F238E27FC236}">
                <a16:creationId xmlns:a16="http://schemas.microsoft.com/office/drawing/2014/main" id="{812E89C9-DF17-40E2-B96E-AB7589714801}"/>
              </a:ext>
            </a:extLst>
          </p:cNvPr>
          <p:cNvSpPr/>
          <p:nvPr/>
        </p:nvSpPr>
        <p:spPr>
          <a:xfrm>
            <a:off x="3367524" y="3843130"/>
            <a:ext cx="727395" cy="410818"/>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TextBox 15">
            <a:extLst>
              <a:ext uri="{FF2B5EF4-FFF2-40B4-BE49-F238E27FC236}">
                <a16:creationId xmlns:a16="http://schemas.microsoft.com/office/drawing/2014/main" id="{18A2F7BB-C0F2-4EF8-839F-D7CFCB22F184}"/>
              </a:ext>
            </a:extLst>
          </p:cNvPr>
          <p:cNvSpPr txBox="1"/>
          <p:nvPr/>
        </p:nvSpPr>
        <p:spPr>
          <a:xfrm>
            <a:off x="4114060" y="3725373"/>
            <a:ext cx="1783144" cy="646331"/>
          </a:xfrm>
          <a:prstGeom prst="rect">
            <a:avLst/>
          </a:prstGeom>
          <a:solidFill>
            <a:schemeClr val="accent2">
              <a:lumMod val="40000"/>
              <a:lumOff val="60000"/>
            </a:schemeClr>
          </a:solidFill>
        </p:spPr>
        <p:txBody>
          <a:bodyPr wrap="square">
            <a:spAutoFit/>
          </a:bodyPr>
          <a:lstStyle/>
          <a:p>
            <a:r>
              <a:rPr lang="en-US" dirty="0"/>
              <a:t>KOTAK Data Distribution</a:t>
            </a:r>
          </a:p>
        </p:txBody>
      </p:sp>
      <p:sp>
        <p:nvSpPr>
          <p:cNvPr id="11" name="Arrow: Right 10">
            <a:extLst>
              <a:ext uri="{FF2B5EF4-FFF2-40B4-BE49-F238E27FC236}">
                <a16:creationId xmlns:a16="http://schemas.microsoft.com/office/drawing/2014/main" id="{4A7A8576-57C2-4218-9D20-1F35BCA374FA}"/>
              </a:ext>
            </a:extLst>
          </p:cNvPr>
          <p:cNvSpPr/>
          <p:nvPr/>
        </p:nvSpPr>
        <p:spPr>
          <a:xfrm>
            <a:off x="3367524" y="5327374"/>
            <a:ext cx="594870" cy="410818"/>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TextBox 18">
            <a:extLst>
              <a:ext uri="{FF2B5EF4-FFF2-40B4-BE49-F238E27FC236}">
                <a16:creationId xmlns:a16="http://schemas.microsoft.com/office/drawing/2014/main" id="{42DE68AB-BBAE-415B-BC48-E23F063971DA}"/>
              </a:ext>
            </a:extLst>
          </p:cNvPr>
          <p:cNvSpPr txBox="1"/>
          <p:nvPr/>
        </p:nvSpPr>
        <p:spPr>
          <a:xfrm>
            <a:off x="3987445" y="5309224"/>
            <a:ext cx="1909758" cy="646331"/>
          </a:xfrm>
          <a:prstGeom prst="rect">
            <a:avLst/>
          </a:prstGeom>
          <a:solidFill>
            <a:schemeClr val="accent2">
              <a:lumMod val="40000"/>
              <a:lumOff val="60000"/>
            </a:schemeClr>
          </a:solidFill>
        </p:spPr>
        <p:txBody>
          <a:bodyPr wrap="square">
            <a:spAutoFit/>
          </a:bodyPr>
          <a:lstStyle/>
          <a:p>
            <a:r>
              <a:rPr lang="en-US" dirty="0"/>
              <a:t>SBI Data Distribution</a:t>
            </a:r>
          </a:p>
        </p:txBody>
      </p:sp>
    </p:spTree>
    <p:extLst>
      <p:ext uri="{BB962C8B-B14F-4D97-AF65-F5344CB8AC3E}">
        <p14:creationId xmlns:p14="http://schemas.microsoft.com/office/powerpoint/2010/main" val="100256198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386667" y="407108"/>
            <a:ext cx="8382000" cy="670055"/>
          </a:xfrm>
        </p:spPr>
        <p:txBody>
          <a:bodyPr/>
          <a:lstStyle/>
          <a:p>
            <a:r>
              <a:rPr lang="en-US" dirty="0"/>
              <a:t>Modeling </a:t>
            </a:r>
          </a:p>
        </p:txBody>
      </p:sp>
      <p:sp>
        <p:nvSpPr>
          <p:cNvPr id="3" name="TextBox 2"/>
          <p:cNvSpPr txBox="1"/>
          <p:nvPr/>
        </p:nvSpPr>
        <p:spPr>
          <a:xfrm>
            <a:off x="5964072" y="1146411"/>
            <a:ext cx="5923129" cy="338554"/>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black"/>
                </a:solidFill>
                <a:effectLst/>
                <a:uLnTx/>
                <a:uFillTx/>
                <a:latin typeface="Roboto Slab"/>
                <a:ea typeface="+mn-ea"/>
                <a:cs typeface="+mn-cs"/>
              </a:rPr>
              <a:t>Modeling Techniques | Modeling Process | Model Building  </a:t>
            </a:r>
          </a:p>
        </p:txBody>
      </p:sp>
      <p:graphicFrame>
        <p:nvGraphicFramePr>
          <p:cNvPr id="4" name="Table 4">
            <a:extLst>
              <a:ext uri="{FF2B5EF4-FFF2-40B4-BE49-F238E27FC236}">
                <a16:creationId xmlns:a16="http://schemas.microsoft.com/office/drawing/2014/main" id="{6074E0B8-60C8-42EF-8AEA-CDD2C998EE8D}"/>
              </a:ext>
            </a:extLst>
          </p:cNvPr>
          <p:cNvGraphicFramePr>
            <a:graphicFrameLocks noGrp="1"/>
          </p:cNvGraphicFramePr>
          <p:nvPr>
            <p:extLst>
              <p:ext uri="{D42A27DB-BD31-4B8C-83A1-F6EECF244321}">
                <p14:modId xmlns:p14="http://schemas.microsoft.com/office/powerpoint/2010/main" val="683405217"/>
              </p:ext>
            </p:extLst>
          </p:nvPr>
        </p:nvGraphicFramePr>
        <p:xfrm>
          <a:off x="318052" y="1554213"/>
          <a:ext cx="11330609" cy="3342911"/>
        </p:xfrm>
        <a:graphic>
          <a:graphicData uri="http://schemas.openxmlformats.org/drawingml/2006/table">
            <a:tbl>
              <a:tblPr firstRow="1" bandRow="1">
                <a:tableStyleId>{5C22544A-7EE6-4342-B048-85BDC9FD1C3A}</a:tableStyleId>
              </a:tblPr>
              <a:tblGrid>
                <a:gridCol w="3002944">
                  <a:extLst>
                    <a:ext uri="{9D8B030D-6E8A-4147-A177-3AD203B41FA5}">
                      <a16:colId xmlns:a16="http://schemas.microsoft.com/office/drawing/2014/main" val="2200667034"/>
                    </a:ext>
                  </a:extLst>
                </a:gridCol>
                <a:gridCol w="8327665">
                  <a:extLst>
                    <a:ext uri="{9D8B030D-6E8A-4147-A177-3AD203B41FA5}">
                      <a16:colId xmlns:a16="http://schemas.microsoft.com/office/drawing/2014/main" val="1635359872"/>
                    </a:ext>
                  </a:extLst>
                </a:gridCol>
              </a:tblGrid>
              <a:tr h="372672">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t>Modelling Strategies</a:t>
                      </a:r>
                    </a:p>
                  </a:txBody>
                  <a:tcPr/>
                </a:tc>
                <a:tc>
                  <a:txBody>
                    <a:bodyPr/>
                    <a:lstStyle/>
                    <a:p>
                      <a:r>
                        <a:rPr lang="en-US" dirty="0"/>
                        <a:t>Model Evaluation Rule</a:t>
                      </a:r>
                    </a:p>
                  </a:txBody>
                  <a:tcPr/>
                </a:tc>
                <a:extLst>
                  <a:ext uri="{0D108BD9-81ED-4DB2-BD59-A6C34878D82A}">
                    <a16:rowId xmlns:a16="http://schemas.microsoft.com/office/drawing/2014/main" val="3267914235"/>
                  </a:ext>
                </a:extLst>
              </a:tr>
              <a:tr h="1232879">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t>Direction Detection </a:t>
                      </a:r>
                      <a:r>
                        <a:rPr lang="en-IN" sz="1800" b="1" kern="1200" dirty="0">
                          <a:solidFill>
                            <a:schemeClr val="dk1"/>
                          </a:solidFill>
                          <a:effectLst/>
                          <a:latin typeface="+mn-lt"/>
                          <a:ea typeface="+mn-ea"/>
                          <a:cs typeface="+mn-cs"/>
                        </a:rPr>
                        <a:t>by 6,10,14 days consecutive closing prices split week on the week.</a:t>
                      </a:r>
                      <a:endParaRPr lang="en-US" sz="1800" dirty="0"/>
                    </a:p>
                  </a:txBody>
                  <a:tcPr/>
                </a:tc>
                <a:tc>
                  <a:txBody>
                    <a:bodyPr/>
                    <a:lstStyle/>
                    <a:p>
                      <a:pPr marL="342900" indent="-342900">
                        <a:buFont typeface="+mj-lt"/>
                        <a:buAutoNum type="arabicPeriod"/>
                      </a:pPr>
                      <a:r>
                        <a:rPr lang="en-IN" sz="1800" kern="1200" dirty="0">
                          <a:solidFill>
                            <a:schemeClr val="dk1"/>
                          </a:solidFill>
                          <a:effectLst/>
                          <a:latin typeface="+mn-lt"/>
                          <a:ea typeface="+mn-ea"/>
                          <a:cs typeface="+mn-cs"/>
                        </a:rPr>
                        <a:t>percentage change on closing price&gt;0.7% </a:t>
                      </a:r>
                      <a:r>
                        <a:rPr lang="en-IN" sz="1800" kern="1200" dirty="0">
                          <a:solidFill>
                            <a:schemeClr val="dk1"/>
                          </a:solidFill>
                          <a:effectLst/>
                          <a:latin typeface="+mn-lt"/>
                          <a:ea typeface="+mn-ea"/>
                          <a:cs typeface="+mn-cs"/>
                          <a:sym typeface="Wingdings" panose="05000000000000000000" pitchFamily="2" charset="2"/>
                        </a:rPr>
                        <a:t></a:t>
                      </a:r>
                      <a:r>
                        <a:rPr lang="en-IN" sz="1800" kern="1200" dirty="0">
                          <a:solidFill>
                            <a:schemeClr val="dk1"/>
                          </a:solidFill>
                          <a:effectLst/>
                          <a:highlight>
                            <a:srgbClr val="00FFFF"/>
                          </a:highlight>
                          <a:latin typeface="+mn-lt"/>
                          <a:ea typeface="+mn-ea"/>
                          <a:cs typeface="+mn-cs"/>
                          <a:sym typeface="Wingdings" panose="05000000000000000000" pitchFamily="2" charset="2"/>
                        </a:rPr>
                        <a:t>Positive Trend</a:t>
                      </a:r>
                      <a:endParaRPr lang="en-IN" sz="1800" kern="1200" dirty="0">
                        <a:solidFill>
                          <a:schemeClr val="dk1"/>
                        </a:solidFill>
                        <a:effectLst/>
                        <a:highlight>
                          <a:srgbClr val="00FFFF"/>
                        </a:highlight>
                        <a:latin typeface="+mn-lt"/>
                        <a:ea typeface="+mn-ea"/>
                        <a:cs typeface="+mn-cs"/>
                      </a:endParaRPr>
                    </a:p>
                    <a:p>
                      <a:pPr marL="342900" indent="-342900">
                        <a:buFont typeface="+mj-lt"/>
                        <a:buAutoNum type="arabicPeriod"/>
                      </a:pPr>
                      <a:r>
                        <a:rPr lang="en-IN" sz="1800" kern="1200" dirty="0">
                          <a:solidFill>
                            <a:schemeClr val="dk1"/>
                          </a:solidFill>
                          <a:effectLst/>
                          <a:latin typeface="+mn-lt"/>
                          <a:ea typeface="+mn-ea"/>
                          <a:cs typeface="+mn-cs"/>
                        </a:rPr>
                        <a:t>percentage change on closing price&lt;-0.7% </a:t>
                      </a:r>
                      <a:r>
                        <a:rPr lang="en-IN" sz="1800" kern="1200" dirty="0">
                          <a:solidFill>
                            <a:schemeClr val="dk1"/>
                          </a:solidFill>
                          <a:effectLst/>
                          <a:latin typeface="+mn-lt"/>
                          <a:ea typeface="+mn-ea"/>
                          <a:cs typeface="+mn-cs"/>
                          <a:sym typeface="Wingdings" panose="05000000000000000000" pitchFamily="2" charset="2"/>
                        </a:rPr>
                        <a:t></a:t>
                      </a:r>
                      <a:r>
                        <a:rPr lang="en-IN" sz="1800" kern="1200" dirty="0">
                          <a:solidFill>
                            <a:schemeClr val="dk1"/>
                          </a:solidFill>
                          <a:effectLst/>
                          <a:highlight>
                            <a:srgbClr val="FF0000"/>
                          </a:highlight>
                          <a:latin typeface="+mn-lt"/>
                          <a:ea typeface="+mn-ea"/>
                          <a:cs typeface="+mn-cs"/>
                          <a:sym typeface="Wingdings" panose="05000000000000000000" pitchFamily="2" charset="2"/>
                        </a:rPr>
                        <a:t>Negative Trend</a:t>
                      </a:r>
                    </a:p>
                    <a:p>
                      <a:pPr marL="342900" marR="0" lvl="0" indent="-342900" algn="l" defTabSz="914400" rtl="0" eaLnBrk="1" fontAlgn="auto" latinLnBrk="0" hangingPunct="1">
                        <a:lnSpc>
                          <a:spcPct val="100000"/>
                        </a:lnSpc>
                        <a:spcBef>
                          <a:spcPts val="0"/>
                        </a:spcBef>
                        <a:spcAft>
                          <a:spcPts val="0"/>
                        </a:spcAft>
                        <a:buClrTx/>
                        <a:buSzTx/>
                        <a:buFont typeface="+mj-lt"/>
                        <a:buAutoNum type="arabicPeriod"/>
                        <a:tabLst/>
                        <a:defRPr/>
                      </a:pPr>
                      <a:r>
                        <a:rPr lang="en-IN" sz="1800" kern="1200" dirty="0">
                          <a:solidFill>
                            <a:schemeClr val="dk1"/>
                          </a:solidFill>
                          <a:effectLst/>
                          <a:latin typeface="+mn-lt"/>
                          <a:ea typeface="+mn-ea"/>
                          <a:cs typeface="+mn-cs"/>
                        </a:rPr>
                        <a:t>percentage change on closing price between 0.7 and  0.7% </a:t>
                      </a:r>
                      <a:r>
                        <a:rPr lang="en-IN" sz="1800" kern="1200" dirty="0">
                          <a:solidFill>
                            <a:schemeClr val="dk1"/>
                          </a:solidFill>
                          <a:effectLst/>
                          <a:latin typeface="+mn-lt"/>
                          <a:ea typeface="+mn-ea"/>
                          <a:cs typeface="+mn-cs"/>
                          <a:sym typeface="Wingdings" panose="05000000000000000000" pitchFamily="2" charset="2"/>
                        </a:rPr>
                        <a:t></a:t>
                      </a:r>
                      <a:r>
                        <a:rPr lang="en-IN" sz="1800" kern="1200" dirty="0">
                          <a:solidFill>
                            <a:schemeClr val="dk1"/>
                          </a:solidFill>
                          <a:effectLst/>
                          <a:highlight>
                            <a:srgbClr val="C0C0C0"/>
                          </a:highlight>
                          <a:latin typeface="+mn-lt"/>
                          <a:ea typeface="+mn-ea"/>
                          <a:cs typeface="+mn-cs"/>
                          <a:sym typeface="Wingdings" panose="05000000000000000000" pitchFamily="2" charset="2"/>
                        </a:rPr>
                        <a:t>Neutral</a:t>
                      </a:r>
                      <a:endParaRPr lang="en-IN" sz="1800" kern="1200" dirty="0">
                        <a:solidFill>
                          <a:schemeClr val="dk1"/>
                        </a:solidFill>
                        <a:effectLst/>
                        <a:highlight>
                          <a:srgbClr val="C0C0C0"/>
                        </a:highlight>
                        <a:latin typeface="+mn-lt"/>
                        <a:ea typeface="+mn-ea"/>
                        <a:cs typeface="+mn-cs"/>
                      </a:endParaRPr>
                    </a:p>
                  </a:txBody>
                  <a:tcPr/>
                </a:tc>
                <a:extLst>
                  <a:ext uri="{0D108BD9-81ED-4DB2-BD59-A6C34878D82A}">
                    <a16:rowId xmlns:a16="http://schemas.microsoft.com/office/drawing/2014/main" val="2904623653"/>
                  </a:ext>
                </a:extLst>
              </a:tr>
              <a:tr h="1610217">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Go Long Direction Prediction performed separately using </a:t>
                      </a:r>
                      <a:r>
                        <a:rPr lang="en-US" b="1" dirty="0"/>
                        <a:t>Momentum, Trend, Volatility and Volume Indicators </a:t>
                      </a:r>
                      <a:endParaRPr lang="en-US" sz="1800" b="1" dirty="0"/>
                    </a:p>
                  </a:txBody>
                  <a:tcPr/>
                </a:tc>
                <a:tc>
                  <a:txBody>
                    <a:bodyPr/>
                    <a:lstStyle/>
                    <a:p>
                      <a:pPr marL="342900" indent="-342900">
                        <a:buFont typeface="+mj-lt"/>
                        <a:buAutoNum type="arabicPeriod"/>
                      </a:pPr>
                      <a:r>
                        <a:rPr lang="en-IN" sz="1800" kern="1200" dirty="0">
                          <a:solidFill>
                            <a:schemeClr val="dk1"/>
                          </a:solidFill>
                          <a:effectLst/>
                          <a:latin typeface="+mn-lt"/>
                          <a:ea typeface="+mn-ea"/>
                          <a:cs typeface="+mn-cs"/>
                        </a:rPr>
                        <a:t>percentage change on closing price&gt;0.5% </a:t>
                      </a:r>
                      <a:r>
                        <a:rPr lang="en-IN" sz="1800" kern="1200" dirty="0">
                          <a:solidFill>
                            <a:schemeClr val="dk1"/>
                          </a:solidFill>
                          <a:effectLst/>
                          <a:latin typeface="+mn-lt"/>
                          <a:ea typeface="+mn-ea"/>
                          <a:cs typeface="+mn-cs"/>
                          <a:sym typeface="Wingdings" panose="05000000000000000000" pitchFamily="2" charset="2"/>
                        </a:rPr>
                        <a:t></a:t>
                      </a:r>
                      <a:r>
                        <a:rPr lang="en-IN" sz="1800" kern="1200" dirty="0">
                          <a:solidFill>
                            <a:schemeClr val="dk1"/>
                          </a:solidFill>
                          <a:effectLst/>
                          <a:highlight>
                            <a:srgbClr val="00FFFF"/>
                          </a:highlight>
                          <a:latin typeface="+mn-lt"/>
                          <a:ea typeface="+mn-ea"/>
                          <a:cs typeface="+mn-cs"/>
                          <a:sym typeface="Wingdings" panose="05000000000000000000" pitchFamily="2" charset="2"/>
                        </a:rPr>
                        <a:t>Positive Trend</a:t>
                      </a:r>
                      <a:endParaRPr lang="en-IN" sz="1800" kern="1200" dirty="0">
                        <a:solidFill>
                          <a:schemeClr val="dk1"/>
                        </a:solidFill>
                        <a:effectLst/>
                        <a:highlight>
                          <a:srgbClr val="00FFFF"/>
                        </a:highlight>
                        <a:latin typeface="+mn-lt"/>
                        <a:ea typeface="+mn-ea"/>
                        <a:cs typeface="+mn-cs"/>
                      </a:endParaRPr>
                    </a:p>
                    <a:p>
                      <a:pPr marL="342900" indent="-342900">
                        <a:buFont typeface="+mj-lt"/>
                        <a:buAutoNum type="arabicPeriod"/>
                      </a:pPr>
                      <a:r>
                        <a:rPr lang="en-IN" sz="1800" kern="1200" dirty="0">
                          <a:solidFill>
                            <a:schemeClr val="dk1"/>
                          </a:solidFill>
                          <a:effectLst/>
                          <a:latin typeface="+mn-lt"/>
                          <a:ea typeface="+mn-ea"/>
                          <a:cs typeface="+mn-cs"/>
                        </a:rPr>
                        <a:t>percentage change on closing price&lt;=0.5% </a:t>
                      </a:r>
                      <a:r>
                        <a:rPr lang="en-IN" sz="1800" kern="1200" dirty="0">
                          <a:solidFill>
                            <a:schemeClr val="dk1"/>
                          </a:solidFill>
                          <a:effectLst/>
                          <a:latin typeface="+mn-lt"/>
                          <a:ea typeface="+mn-ea"/>
                          <a:cs typeface="+mn-cs"/>
                          <a:sym typeface="Wingdings" panose="05000000000000000000" pitchFamily="2" charset="2"/>
                        </a:rPr>
                        <a:t></a:t>
                      </a:r>
                      <a:r>
                        <a:rPr lang="en-IN" sz="1800" kern="1200" dirty="0">
                          <a:solidFill>
                            <a:schemeClr val="dk1"/>
                          </a:solidFill>
                          <a:effectLst/>
                          <a:highlight>
                            <a:srgbClr val="FF0000"/>
                          </a:highlight>
                          <a:latin typeface="+mn-lt"/>
                          <a:ea typeface="+mn-ea"/>
                          <a:cs typeface="+mn-cs"/>
                          <a:sym typeface="Wingdings" panose="05000000000000000000" pitchFamily="2" charset="2"/>
                        </a:rPr>
                        <a:t>Not Positive Trend</a:t>
                      </a:r>
                    </a:p>
                    <a:p>
                      <a:endParaRPr lang="en-US" dirty="0"/>
                    </a:p>
                  </a:txBody>
                  <a:tcPr/>
                </a:tc>
                <a:extLst>
                  <a:ext uri="{0D108BD9-81ED-4DB2-BD59-A6C34878D82A}">
                    <a16:rowId xmlns:a16="http://schemas.microsoft.com/office/drawing/2014/main" val="3461708392"/>
                  </a:ext>
                </a:extLst>
              </a:tr>
            </a:tbl>
          </a:graphicData>
        </a:graphic>
      </p:graphicFrame>
      <p:cxnSp>
        <p:nvCxnSpPr>
          <p:cNvPr id="9" name="Straight Connector 8">
            <a:extLst>
              <a:ext uri="{FF2B5EF4-FFF2-40B4-BE49-F238E27FC236}">
                <a16:creationId xmlns:a16="http://schemas.microsoft.com/office/drawing/2014/main" id="{5211ACEE-EB2C-49FD-BC83-9417BB3FAEEA}"/>
              </a:ext>
            </a:extLst>
          </p:cNvPr>
          <p:cNvCxnSpPr>
            <a:cxnSpLocks/>
          </p:cNvCxnSpPr>
          <p:nvPr/>
        </p:nvCxnSpPr>
        <p:spPr>
          <a:xfrm>
            <a:off x="2305878" y="4926654"/>
            <a:ext cx="0" cy="1501947"/>
          </a:xfrm>
          <a:prstGeom prst="line">
            <a:avLst/>
          </a:prstGeom>
        </p:spPr>
        <p:style>
          <a:lnRef idx="1">
            <a:schemeClr val="dk1"/>
          </a:lnRef>
          <a:fillRef idx="0">
            <a:schemeClr val="dk1"/>
          </a:fillRef>
          <a:effectRef idx="0">
            <a:schemeClr val="dk1"/>
          </a:effectRef>
          <a:fontRef idx="minor">
            <a:schemeClr val="tx1"/>
          </a:fontRef>
        </p:style>
      </p:cxnSp>
      <p:sp>
        <p:nvSpPr>
          <p:cNvPr id="12" name="TextBox 11">
            <a:extLst>
              <a:ext uri="{FF2B5EF4-FFF2-40B4-BE49-F238E27FC236}">
                <a16:creationId xmlns:a16="http://schemas.microsoft.com/office/drawing/2014/main" id="{AED8C15C-36D0-484A-9A6C-2AFA00E939D9}"/>
              </a:ext>
            </a:extLst>
          </p:cNvPr>
          <p:cNvSpPr txBox="1"/>
          <p:nvPr/>
        </p:nvSpPr>
        <p:spPr>
          <a:xfrm>
            <a:off x="318052" y="5072954"/>
            <a:ext cx="1749288" cy="1200329"/>
          </a:xfrm>
          <a:prstGeom prst="rect">
            <a:avLst/>
          </a:prstGeom>
          <a:solidFill>
            <a:schemeClr val="accent3">
              <a:lumMod val="40000"/>
              <a:lumOff val="60000"/>
            </a:schemeClr>
          </a:solidFill>
        </p:spPr>
        <p:txBody>
          <a:bodyPr wrap="square" rtlCol="0">
            <a:spAutoFit/>
          </a:bodyPr>
          <a:lstStyle/>
          <a:p>
            <a:r>
              <a:rPr kumimoji="0" lang="en-US" sz="1800" b="0" i="0" u="none" strike="noStrike" kern="1200" cap="none" spc="0" normalizeH="0" baseline="0" noProof="0" dirty="0">
                <a:ln>
                  <a:noFill/>
                </a:ln>
                <a:solidFill>
                  <a:prstClr val="black"/>
                </a:solidFill>
                <a:effectLst/>
                <a:uLnTx/>
                <a:uFillTx/>
                <a:latin typeface="Roboto Slab"/>
                <a:ea typeface="+mn-ea"/>
                <a:cs typeface="+mn-cs"/>
              </a:rPr>
              <a:t>Classification Models used:</a:t>
            </a:r>
          </a:p>
          <a:p>
            <a:endParaRPr lang="en-US" dirty="0">
              <a:solidFill>
                <a:prstClr val="black"/>
              </a:solidFill>
              <a:latin typeface="Roboto Slab"/>
            </a:endParaRPr>
          </a:p>
          <a:p>
            <a:endParaRPr lang="en-US" dirty="0">
              <a:solidFill>
                <a:prstClr val="black"/>
              </a:solidFill>
              <a:latin typeface="Roboto Slab"/>
            </a:endParaRPr>
          </a:p>
        </p:txBody>
      </p:sp>
      <p:sp>
        <p:nvSpPr>
          <p:cNvPr id="14" name="TextBox 13">
            <a:extLst>
              <a:ext uri="{FF2B5EF4-FFF2-40B4-BE49-F238E27FC236}">
                <a16:creationId xmlns:a16="http://schemas.microsoft.com/office/drawing/2014/main" id="{23F9A7C4-3501-421F-A7BD-A158DC9F70F9}"/>
              </a:ext>
            </a:extLst>
          </p:cNvPr>
          <p:cNvSpPr txBox="1"/>
          <p:nvPr/>
        </p:nvSpPr>
        <p:spPr>
          <a:xfrm>
            <a:off x="2373525" y="6010882"/>
            <a:ext cx="2668301" cy="369332"/>
          </a:xfrm>
          <a:prstGeom prst="rect">
            <a:avLst/>
          </a:prstGeom>
          <a:solidFill>
            <a:schemeClr val="accent4">
              <a:lumMod val="40000"/>
              <a:lumOff val="60000"/>
            </a:schemeClr>
          </a:solidFill>
        </p:spPr>
        <p:txBody>
          <a:bodyPr wrap="square" rtlCol="0">
            <a:spAutoFit/>
          </a:bodyPr>
          <a:lstStyle/>
          <a:p>
            <a:r>
              <a:rPr kumimoji="0" lang="en-US" sz="1800" b="0" i="0" u="none" strike="noStrike" kern="1200" cap="none" spc="0" normalizeH="0" baseline="0" noProof="0" dirty="0">
                <a:ln>
                  <a:noFill/>
                </a:ln>
                <a:solidFill>
                  <a:prstClr val="black"/>
                </a:solidFill>
                <a:effectLst/>
                <a:uLnTx/>
                <a:uFillTx/>
                <a:latin typeface="Roboto Slab"/>
                <a:ea typeface="+mn-ea"/>
                <a:cs typeface="+mn-cs"/>
              </a:rPr>
              <a:t>K Nearest Neighbours</a:t>
            </a:r>
            <a:endParaRPr lang="en-US" dirty="0"/>
          </a:p>
        </p:txBody>
      </p:sp>
      <p:sp>
        <p:nvSpPr>
          <p:cNvPr id="15" name="TextBox 14">
            <a:extLst>
              <a:ext uri="{FF2B5EF4-FFF2-40B4-BE49-F238E27FC236}">
                <a16:creationId xmlns:a16="http://schemas.microsoft.com/office/drawing/2014/main" id="{187558C1-FDCD-4DD0-B2C8-5585E4B86B94}"/>
              </a:ext>
            </a:extLst>
          </p:cNvPr>
          <p:cNvSpPr txBox="1"/>
          <p:nvPr/>
        </p:nvSpPr>
        <p:spPr>
          <a:xfrm>
            <a:off x="5456398" y="6010882"/>
            <a:ext cx="1279204" cy="369332"/>
          </a:xfrm>
          <a:prstGeom prst="rect">
            <a:avLst/>
          </a:prstGeom>
          <a:solidFill>
            <a:schemeClr val="accent4">
              <a:lumMod val="40000"/>
              <a:lumOff val="60000"/>
            </a:schemeClr>
          </a:solidFill>
        </p:spPr>
        <p:txBody>
          <a:bodyPr wrap="square" rtlCol="0">
            <a:spAutoFit/>
          </a:bodyPr>
          <a:lstStyle/>
          <a:p>
            <a:r>
              <a:rPr kumimoji="0" lang="en-US" sz="1800" b="0" i="0" u="none" strike="noStrike" kern="1200" cap="none" spc="0" normalizeH="0" baseline="0" noProof="0" dirty="0">
                <a:ln>
                  <a:noFill/>
                </a:ln>
                <a:solidFill>
                  <a:prstClr val="black"/>
                </a:solidFill>
                <a:effectLst/>
                <a:uLnTx/>
                <a:uFillTx/>
                <a:latin typeface="Roboto Slab"/>
                <a:ea typeface="+mn-ea"/>
                <a:cs typeface="+mn-cs"/>
              </a:rPr>
              <a:t>XG Boost</a:t>
            </a:r>
            <a:endParaRPr lang="en-US" dirty="0"/>
          </a:p>
        </p:txBody>
      </p:sp>
      <p:sp>
        <p:nvSpPr>
          <p:cNvPr id="21" name="TextBox 20">
            <a:extLst>
              <a:ext uri="{FF2B5EF4-FFF2-40B4-BE49-F238E27FC236}">
                <a16:creationId xmlns:a16="http://schemas.microsoft.com/office/drawing/2014/main" id="{B561B145-E630-4A41-B5FC-8D05E03C9AA2}"/>
              </a:ext>
            </a:extLst>
          </p:cNvPr>
          <p:cNvSpPr txBox="1"/>
          <p:nvPr/>
        </p:nvSpPr>
        <p:spPr>
          <a:xfrm>
            <a:off x="2373525" y="5010196"/>
            <a:ext cx="2569533" cy="369332"/>
          </a:xfrm>
          <a:prstGeom prst="rect">
            <a:avLst/>
          </a:prstGeom>
          <a:solidFill>
            <a:schemeClr val="accent4">
              <a:lumMod val="40000"/>
              <a:lumOff val="60000"/>
            </a:schemeClr>
          </a:solidFill>
        </p:spPr>
        <p:txBody>
          <a:bodyPr wrap="square" rtlCol="0">
            <a:spAutoFit/>
          </a:bodyPr>
          <a:lstStyle/>
          <a:p>
            <a:r>
              <a:rPr kumimoji="0" lang="en-US" sz="1800" b="0" i="0" u="none" strike="noStrike" kern="1200" cap="none" spc="0" normalizeH="0" baseline="0" noProof="0" dirty="0">
                <a:ln>
                  <a:noFill/>
                </a:ln>
                <a:solidFill>
                  <a:prstClr val="black"/>
                </a:solidFill>
                <a:effectLst/>
                <a:uLnTx/>
                <a:uFillTx/>
                <a:latin typeface="Roboto Slab"/>
                <a:ea typeface="+mn-ea"/>
                <a:cs typeface="+mn-cs"/>
              </a:rPr>
              <a:t>Logistic Regression</a:t>
            </a:r>
            <a:endParaRPr lang="en-US" dirty="0"/>
          </a:p>
        </p:txBody>
      </p:sp>
      <p:sp>
        <p:nvSpPr>
          <p:cNvPr id="23" name="TextBox 22">
            <a:extLst>
              <a:ext uri="{FF2B5EF4-FFF2-40B4-BE49-F238E27FC236}">
                <a16:creationId xmlns:a16="http://schemas.microsoft.com/office/drawing/2014/main" id="{D468D51B-11DE-4983-96C8-488F34722E2D}"/>
              </a:ext>
            </a:extLst>
          </p:cNvPr>
          <p:cNvSpPr txBox="1"/>
          <p:nvPr/>
        </p:nvSpPr>
        <p:spPr>
          <a:xfrm>
            <a:off x="5270806" y="5016426"/>
            <a:ext cx="6324220" cy="369332"/>
          </a:xfrm>
          <a:prstGeom prst="rect">
            <a:avLst/>
          </a:prstGeom>
          <a:solidFill>
            <a:schemeClr val="accent4">
              <a:lumMod val="40000"/>
              <a:lumOff val="60000"/>
            </a:schemeClr>
          </a:solidFill>
        </p:spPr>
        <p:txBody>
          <a:bodyPr wrap="square" rtlCol="0">
            <a:spAutoFit/>
          </a:bodyPr>
          <a:lstStyle/>
          <a:p>
            <a:r>
              <a:rPr kumimoji="0" lang="en-US" sz="1800" b="0" i="0" u="none" strike="noStrike" kern="1200" cap="none" spc="0" normalizeH="0" baseline="0" noProof="0" dirty="0">
                <a:ln>
                  <a:noFill/>
                </a:ln>
                <a:solidFill>
                  <a:prstClr val="black"/>
                </a:solidFill>
                <a:effectLst/>
                <a:uLnTx/>
                <a:uFillTx/>
                <a:latin typeface="Roboto Slab"/>
                <a:ea typeface="+mn-ea"/>
                <a:cs typeface="+mn-cs"/>
              </a:rPr>
              <a:t>Decision Tree using Grid SearchCV and Cross Validation </a:t>
            </a:r>
            <a:endParaRPr lang="en-US" dirty="0"/>
          </a:p>
        </p:txBody>
      </p:sp>
      <p:sp>
        <p:nvSpPr>
          <p:cNvPr id="24" name="TextBox 23">
            <a:extLst>
              <a:ext uri="{FF2B5EF4-FFF2-40B4-BE49-F238E27FC236}">
                <a16:creationId xmlns:a16="http://schemas.microsoft.com/office/drawing/2014/main" id="{02296D71-C9CD-486B-AAA4-F7270FFDB488}"/>
              </a:ext>
            </a:extLst>
          </p:cNvPr>
          <p:cNvSpPr txBox="1"/>
          <p:nvPr/>
        </p:nvSpPr>
        <p:spPr>
          <a:xfrm>
            <a:off x="2373525" y="5528478"/>
            <a:ext cx="7609865" cy="369332"/>
          </a:xfrm>
          <a:prstGeom prst="rect">
            <a:avLst/>
          </a:prstGeom>
          <a:solidFill>
            <a:schemeClr val="accent4">
              <a:lumMod val="40000"/>
              <a:lumOff val="60000"/>
            </a:schemeClr>
          </a:solidFill>
        </p:spPr>
        <p:txBody>
          <a:bodyPr wrap="square" rtlCol="0">
            <a:spAutoFit/>
          </a:bodyPr>
          <a:lstStyle/>
          <a:p>
            <a:r>
              <a:rPr kumimoji="0" lang="en-US" sz="1800" b="0" i="0" u="none" strike="noStrike" kern="1200" cap="none" spc="0" normalizeH="0" baseline="0" noProof="0" dirty="0">
                <a:ln>
                  <a:noFill/>
                </a:ln>
                <a:solidFill>
                  <a:prstClr val="black"/>
                </a:solidFill>
                <a:effectLst/>
                <a:uLnTx/>
                <a:uFillTx/>
                <a:latin typeface="Roboto Slab"/>
                <a:ea typeface="+mn-ea"/>
                <a:cs typeface="+mn-cs"/>
              </a:rPr>
              <a:t>Random Forest using Randomized SearchCV and Cross Validation</a:t>
            </a:r>
            <a:endParaRPr lang="en-US" dirty="0"/>
          </a:p>
        </p:txBody>
      </p:sp>
    </p:spTree>
    <p:extLst>
      <p:ext uri="{BB962C8B-B14F-4D97-AF65-F5344CB8AC3E}">
        <p14:creationId xmlns:p14="http://schemas.microsoft.com/office/powerpoint/2010/main" val="356265340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C40624-2BF1-4E0F-B92A-7A60DF36EFB9}"/>
              </a:ext>
            </a:extLst>
          </p:cNvPr>
          <p:cNvSpPr>
            <a:spLocks noGrp="1"/>
          </p:cNvSpPr>
          <p:nvPr>
            <p:ph type="title"/>
          </p:nvPr>
        </p:nvSpPr>
        <p:spPr/>
        <p:txBody>
          <a:bodyPr/>
          <a:lstStyle/>
          <a:p>
            <a:r>
              <a:rPr lang="en-US" dirty="0"/>
              <a:t>Model Evaluation using LR Classifier</a:t>
            </a:r>
          </a:p>
        </p:txBody>
      </p:sp>
      <p:graphicFrame>
        <p:nvGraphicFramePr>
          <p:cNvPr id="3" name="Table 3">
            <a:extLst>
              <a:ext uri="{FF2B5EF4-FFF2-40B4-BE49-F238E27FC236}">
                <a16:creationId xmlns:a16="http://schemas.microsoft.com/office/drawing/2014/main" id="{4CB985F9-99EB-4423-BA3C-40181D261C12}"/>
              </a:ext>
            </a:extLst>
          </p:cNvPr>
          <p:cNvGraphicFramePr>
            <a:graphicFrameLocks noGrp="1"/>
          </p:cNvGraphicFramePr>
          <p:nvPr>
            <p:extLst>
              <p:ext uri="{D42A27DB-BD31-4B8C-83A1-F6EECF244321}">
                <p14:modId xmlns:p14="http://schemas.microsoft.com/office/powerpoint/2010/main" val="506369762"/>
              </p:ext>
            </p:extLst>
          </p:nvPr>
        </p:nvGraphicFramePr>
        <p:xfrm>
          <a:off x="342346" y="1460518"/>
          <a:ext cx="8218558" cy="4548018"/>
        </p:xfrm>
        <a:graphic>
          <a:graphicData uri="http://schemas.openxmlformats.org/drawingml/2006/table">
            <a:tbl>
              <a:tblPr firstRow="1" bandRow="1">
                <a:tableStyleId>{5C22544A-7EE6-4342-B048-85BDC9FD1C3A}</a:tableStyleId>
              </a:tblPr>
              <a:tblGrid>
                <a:gridCol w="3145950">
                  <a:extLst>
                    <a:ext uri="{9D8B030D-6E8A-4147-A177-3AD203B41FA5}">
                      <a16:colId xmlns:a16="http://schemas.microsoft.com/office/drawing/2014/main" val="4219639610"/>
                    </a:ext>
                  </a:extLst>
                </a:gridCol>
                <a:gridCol w="1770008">
                  <a:extLst>
                    <a:ext uri="{9D8B030D-6E8A-4147-A177-3AD203B41FA5}">
                      <a16:colId xmlns:a16="http://schemas.microsoft.com/office/drawing/2014/main" val="1669447782"/>
                    </a:ext>
                  </a:extLst>
                </a:gridCol>
                <a:gridCol w="1633803">
                  <a:extLst>
                    <a:ext uri="{9D8B030D-6E8A-4147-A177-3AD203B41FA5}">
                      <a16:colId xmlns:a16="http://schemas.microsoft.com/office/drawing/2014/main" val="2157121228"/>
                    </a:ext>
                  </a:extLst>
                </a:gridCol>
                <a:gridCol w="1668797">
                  <a:extLst>
                    <a:ext uri="{9D8B030D-6E8A-4147-A177-3AD203B41FA5}">
                      <a16:colId xmlns:a16="http://schemas.microsoft.com/office/drawing/2014/main" val="2436946099"/>
                    </a:ext>
                  </a:extLst>
                </a:gridCol>
              </a:tblGrid>
              <a:tr h="358427">
                <a:tc>
                  <a:txBody>
                    <a:bodyPr/>
                    <a:lstStyle/>
                    <a:p>
                      <a:r>
                        <a:rPr lang="en-US" sz="1600" dirty="0"/>
                        <a:t>Modelling Strategies</a:t>
                      </a:r>
                    </a:p>
                  </a:txBody>
                  <a:tcPr/>
                </a:tc>
                <a:tc>
                  <a:txBody>
                    <a:bodyPr/>
                    <a:lstStyle/>
                    <a:p>
                      <a:r>
                        <a:rPr lang="en-US" sz="1600" dirty="0"/>
                        <a:t>HDFC</a:t>
                      </a:r>
                    </a:p>
                  </a:txBody>
                  <a:tcPr/>
                </a:tc>
                <a:tc>
                  <a:txBody>
                    <a:bodyPr/>
                    <a:lstStyle/>
                    <a:p>
                      <a:r>
                        <a:rPr lang="en-US" sz="1600" dirty="0"/>
                        <a:t>KOTAK</a:t>
                      </a:r>
                    </a:p>
                  </a:txBody>
                  <a:tcPr/>
                </a:tc>
                <a:tc>
                  <a:txBody>
                    <a:bodyPr/>
                    <a:lstStyle/>
                    <a:p>
                      <a:r>
                        <a:rPr lang="en-US" sz="1600" dirty="0"/>
                        <a:t>SBI</a:t>
                      </a:r>
                    </a:p>
                  </a:txBody>
                  <a:tcPr/>
                </a:tc>
                <a:extLst>
                  <a:ext uri="{0D108BD9-81ED-4DB2-BD59-A6C34878D82A}">
                    <a16:rowId xmlns:a16="http://schemas.microsoft.com/office/drawing/2014/main" val="3870858729"/>
                  </a:ext>
                </a:extLst>
              </a:tr>
              <a:tr h="897751">
                <a:tc>
                  <a:txBody>
                    <a:bodyPr/>
                    <a:lstStyle/>
                    <a:p>
                      <a:r>
                        <a:rPr lang="en-US" sz="1600" b="0" dirty="0"/>
                        <a:t>Direction Detection </a:t>
                      </a:r>
                      <a:r>
                        <a:rPr lang="en-IN" sz="1600" b="0" kern="1200" dirty="0">
                          <a:solidFill>
                            <a:schemeClr val="dk1"/>
                          </a:solidFill>
                          <a:effectLst/>
                          <a:latin typeface="+mn-lt"/>
                          <a:ea typeface="+mn-ea"/>
                          <a:cs typeface="+mn-cs"/>
                        </a:rPr>
                        <a:t>by 6,10,14 days consecutive closing prices split week on the week</a:t>
                      </a:r>
                      <a:endParaRPr lang="en-US" sz="1600" b="0" dirty="0"/>
                    </a:p>
                  </a:txBody>
                  <a:tcPr/>
                </a:tc>
                <a:tc>
                  <a:txBody>
                    <a:bodyPr/>
                    <a:lstStyle/>
                    <a:p>
                      <a:r>
                        <a:rPr lang="en-US" sz="1600" dirty="0"/>
                        <a:t>precision-0.35</a:t>
                      </a:r>
                    </a:p>
                    <a:p>
                      <a:r>
                        <a:rPr lang="en-US" sz="1600" dirty="0"/>
                        <a:t>recall-0.60</a:t>
                      </a:r>
                    </a:p>
                    <a:p>
                      <a:r>
                        <a:rPr lang="en-US" sz="1600" dirty="0"/>
                        <a:t>accuracy-0.35</a:t>
                      </a:r>
                    </a:p>
                  </a:txBody>
                  <a:tcPr/>
                </a:tc>
                <a:tc>
                  <a:txBody>
                    <a:bodyPr/>
                    <a:lstStyle/>
                    <a:p>
                      <a:r>
                        <a:rPr lang="en-US" sz="1600" dirty="0"/>
                        <a:t>Precision-0.37</a:t>
                      </a:r>
                    </a:p>
                    <a:p>
                      <a:r>
                        <a:rPr lang="en-US" sz="1600" dirty="0"/>
                        <a:t>recall-0.74</a:t>
                      </a:r>
                    </a:p>
                    <a:p>
                      <a:r>
                        <a:rPr lang="en-US" sz="1600" dirty="0"/>
                        <a:t>accuracy-0.36</a:t>
                      </a:r>
                    </a:p>
                  </a:txBody>
                  <a:tcPr/>
                </a:tc>
                <a:tc>
                  <a:txBody>
                    <a:bodyPr/>
                    <a:lstStyle/>
                    <a:p>
                      <a:r>
                        <a:rPr lang="en-US" sz="1600" dirty="0"/>
                        <a:t>Precision-0.36</a:t>
                      </a:r>
                    </a:p>
                    <a:p>
                      <a:r>
                        <a:rPr lang="en-US" sz="1600" dirty="0"/>
                        <a:t>recall-1.00</a:t>
                      </a:r>
                    </a:p>
                    <a:p>
                      <a:r>
                        <a:rPr lang="en-US" sz="1600" dirty="0"/>
                        <a:t>accuracy-0.36</a:t>
                      </a:r>
                    </a:p>
                  </a:txBody>
                  <a:tcPr/>
                </a:tc>
                <a:extLst>
                  <a:ext uri="{0D108BD9-81ED-4DB2-BD59-A6C34878D82A}">
                    <a16:rowId xmlns:a16="http://schemas.microsoft.com/office/drawing/2014/main" val="4048329215"/>
                  </a:ext>
                </a:extLst>
              </a:tr>
              <a:tr h="809106">
                <a:tc>
                  <a:txBody>
                    <a:bodyPr/>
                    <a:lstStyle/>
                    <a:p>
                      <a:r>
                        <a:rPr lang="en-IN" sz="1600" b="0" kern="1200" dirty="0">
                          <a:solidFill>
                            <a:schemeClr val="dk1"/>
                          </a:solidFill>
                          <a:effectLst/>
                          <a:latin typeface="+mn-lt"/>
                          <a:ea typeface="+mn-ea"/>
                          <a:cs typeface="+mn-cs"/>
                        </a:rPr>
                        <a:t>Go Long Direction Prediction using Volume Indicators </a:t>
                      </a:r>
                      <a:endParaRPr lang="en-US" sz="1600" b="0" dirty="0"/>
                    </a:p>
                  </a:txBody>
                  <a:tcPr/>
                </a:tc>
                <a:tc>
                  <a:txBody>
                    <a:bodyPr/>
                    <a:lstStyle/>
                    <a:p>
                      <a:r>
                        <a:rPr lang="en-US" sz="1600" b="1" dirty="0"/>
                        <a:t>precision-0.98</a:t>
                      </a:r>
                    </a:p>
                    <a:p>
                      <a:r>
                        <a:rPr lang="en-US" sz="1600" b="1" dirty="0"/>
                        <a:t>recall-0.83</a:t>
                      </a:r>
                    </a:p>
                    <a:p>
                      <a:r>
                        <a:rPr lang="en-US" sz="1600" b="1" dirty="0"/>
                        <a:t>accuracy-0.92</a:t>
                      </a:r>
                    </a:p>
                  </a:txBody>
                  <a:tcPr/>
                </a:tc>
                <a:tc>
                  <a:txBody>
                    <a:bodyPr/>
                    <a:lstStyle/>
                    <a:p>
                      <a:r>
                        <a:rPr lang="en-US" sz="1600" b="1" dirty="0"/>
                        <a:t>precision-0.99</a:t>
                      </a:r>
                    </a:p>
                    <a:p>
                      <a:r>
                        <a:rPr lang="en-US" sz="1600" b="1" dirty="0"/>
                        <a:t>recall-0.93</a:t>
                      </a:r>
                    </a:p>
                    <a:p>
                      <a:r>
                        <a:rPr lang="en-US" sz="1600" b="1" dirty="0"/>
                        <a:t>accuracy-0.97</a:t>
                      </a:r>
                    </a:p>
                  </a:txBody>
                  <a:tcPr/>
                </a:tc>
                <a:tc>
                  <a:txBody>
                    <a:bodyPr/>
                    <a:lstStyle/>
                    <a:p>
                      <a:r>
                        <a:rPr lang="en-US" sz="1600" b="1" dirty="0"/>
                        <a:t>precision-0.92</a:t>
                      </a:r>
                    </a:p>
                    <a:p>
                      <a:r>
                        <a:rPr lang="en-US" sz="1600" b="1" dirty="0"/>
                        <a:t>recall-0.80</a:t>
                      </a:r>
                    </a:p>
                    <a:p>
                      <a:r>
                        <a:rPr lang="en-US" sz="1600" b="1" dirty="0"/>
                        <a:t>accuracy-0.90</a:t>
                      </a:r>
                    </a:p>
                  </a:txBody>
                  <a:tcPr/>
                </a:tc>
                <a:extLst>
                  <a:ext uri="{0D108BD9-81ED-4DB2-BD59-A6C34878D82A}">
                    <a16:rowId xmlns:a16="http://schemas.microsoft.com/office/drawing/2014/main" val="3794504522"/>
                  </a:ext>
                </a:extLst>
              </a:tr>
              <a:tr h="809106">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600" b="0" kern="1200" dirty="0">
                          <a:solidFill>
                            <a:schemeClr val="dk1"/>
                          </a:solidFill>
                          <a:effectLst/>
                          <a:latin typeface="+mn-lt"/>
                          <a:ea typeface="+mn-ea"/>
                          <a:cs typeface="+mn-cs"/>
                        </a:rPr>
                        <a:t>Go Long Direction Prediction using Momentum Indicators </a:t>
                      </a:r>
                      <a:endParaRPr lang="en-US" sz="1600" b="0" dirty="0"/>
                    </a:p>
                    <a:p>
                      <a:endParaRPr lang="en-US" sz="1600" b="0" dirty="0"/>
                    </a:p>
                  </a:txBody>
                  <a:tcPr/>
                </a:tc>
                <a:tc>
                  <a:txBody>
                    <a:bodyPr/>
                    <a:lstStyle/>
                    <a:p>
                      <a:r>
                        <a:rPr lang="en-US" sz="1600" dirty="0"/>
                        <a:t>precision-0.71</a:t>
                      </a:r>
                    </a:p>
                    <a:p>
                      <a:r>
                        <a:rPr lang="en-US" sz="1600" dirty="0"/>
                        <a:t>recall-0.63</a:t>
                      </a:r>
                    </a:p>
                    <a:p>
                      <a:r>
                        <a:rPr lang="en-US" sz="1600" dirty="0"/>
                        <a:t>Accuracy-0.76</a:t>
                      </a:r>
                    </a:p>
                  </a:txBody>
                  <a:tcPr/>
                </a:tc>
                <a:tc>
                  <a:txBody>
                    <a:bodyPr/>
                    <a:lstStyle/>
                    <a:p>
                      <a:r>
                        <a:rPr lang="en-US" sz="1600" dirty="0"/>
                        <a:t>precision-0.73</a:t>
                      </a:r>
                    </a:p>
                    <a:p>
                      <a:r>
                        <a:rPr lang="en-US" sz="1600" dirty="0"/>
                        <a:t>recall-0.61</a:t>
                      </a:r>
                    </a:p>
                    <a:p>
                      <a:r>
                        <a:rPr lang="en-US" sz="1600" dirty="0"/>
                        <a:t>accuracy-0.75</a:t>
                      </a:r>
                    </a:p>
                  </a:txBody>
                  <a:tcPr/>
                </a:tc>
                <a:tc>
                  <a:txBody>
                    <a:bodyPr/>
                    <a:lstStyle/>
                    <a:p>
                      <a:r>
                        <a:rPr lang="en-US" sz="1600" dirty="0"/>
                        <a:t>precision-0.69</a:t>
                      </a:r>
                    </a:p>
                    <a:p>
                      <a:r>
                        <a:rPr lang="en-US" sz="1600" dirty="0"/>
                        <a:t>recall-0.62</a:t>
                      </a:r>
                    </a:p>
                    <a:p>
                      <a:r>
                        <a:rPr lang="en-US" sz="1600" dirty="0"/>
                        <a:t>accuracy-0.74</a:t>
                      </a:r>
                    </a:p>
                  </a:txBody>
                  <a:tcPr/>
                </a:tc>
                <a:extLst>
                  <a:ext uri="{0D108BD9-81ED-4DB2-BD59-A6C34878D82A}">
                    <a16:rowId xmlns:a16="http://schemas.microsoft.com/office/drawing/2014/main" val="2376373027"/>
                  </a:ext>
                </a:extLst>
              </a:tr>
              <a:tr h="809106">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600" b="0" kern="1200" dirty="0">
                          <a:solidFill>
                            <a:schemeClr val="dk1"/>
                          </a:solidFill>
                          <a:effectLst/>
                          <a:latin typeface="+mn-lt"/>
                          <a:ea typeface="+mn-ea"/>
                          <a:cs typeface="+mn-cs"/>
                        </a:rPr>
                        <a:t>Go Long Direction Prediction using Trend Indicators </a:t>
                      </a:r>
                      <a:endParaRPr lang="en-US" sz="1600" b="0" dirty="0"/>
                    </a:p>
                    <a:p>
                      <a:endParaRPr lang="en-US" sz="1600" b="0" dirty="0"/>
                    </a:p>
                  </a:txBody>
                  <a:tcPr/>
                </a:tc>
                <a:tc>
                  <a:txBody>
                    <a:bodyPr/>
                    <a:lstStyle/>
                    <a:p>
                      <a:r>
                        <a:rPr lang="en-US" sz="1600" dirty="0"/>
                        <a:t>precision-0.83</a:t>
                      </a:r>
                    </a:p>
                    <a:p>
                      <a:r>
                        <a:rPr lang="en-US" sz="1600" dirty="0"/>
                        <a:t>recall-0.59</a:t>
                      </a:r>
                    </a:p>
                    <a:p>
                      <a:r>
                        <a:rPr lang="en-US" sz="1600" dirty="0"/>
                        <a:t>Accuracy-0.80</a:t>
                      </a:r>
                    </a:p>
                  </a:txBody>
                  <a:tcPr/>
                </a:tc>
                <a:tc>
                  <a:txBody>
                    <a:bodyPr/>
                    <a:lstStyle/>
                    <a:p>
                      <a:r>
                        <a:rPr lang="en-US" sz="1600" dirty="0"/>
                        <a:t>precision-0.76</a:t>
                      </a:r>
                    </a:p>
                    <a:p>
                      <a:r>
                        <a:rPr lang="en-US" sz="1600" dirty="0"/>
                        <a:t>recall-0.48</a:t>
                      </a:r>
                    </a:p>
                    <a:p>
                      <a:r>
                        <a:rPr lang="en-US" sz="1600" dirty="0"/>
                        <a:t>accuracy-0.72</a:t>
                      </a:r>
                    </a:p>
                  </a:txBody>
                  <a:tcPr/>
                </a:tc>
                <a:tc>
                  <a:txBody>
                    <a:bodyPr/>
                    <a:lstStyle/>
                    <a:p>
                      <a:r>
                        <a:rPr lang="en-US" sz="1600" dirty="0"/>
                        <a:t>precision-0.78</a:t>
                      </a:r>
                    </a:p>
                    <a:p>
                      <a:r>
                        <a:rPr lang="en-US" sz="1600" dirty="0"/>
                        <a:t>recall-0.49</a:t>
                      </a:r>
                    </a:p>
                    <a:p>
                      <a:r>
                        <a:rPr lang="en-US" sz="1600" dirty="0"/>
                        <a:t>accuracy-0.74</a:t>
                      </a:r>
                    </a:p>
                  </a:txBody>
                  <a:tcPr/>
                </a:tc>
                <a:extLst>
                  <a:ext uri="{0D108BD9-81ED-4DB2-BD59-A6C34878D82A}">
                    <a16:rowId xmlns:a16="http://schemas.microsoft.com/office/drawing/2014/main" val="2814492326"/>
                  </a:ext>
                </a:extLst>
              </a:tr>
              <a:tr h="809106">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600" b="0" kern="1200" dirty="0">
                          <a:solidFill>
                            <a:schemeClr val="dk1"/>
                          </a:solidFill>
                          <a:effectLst/>
                          <a:latin typeface="+mn-lt"/>
                          <a:ea typeface="+mn-ea"/>
                          <a:cs typeface="+mn-cs"/>
                        </a:rPr>
                        <a:t>Go Long Direction Prediction using Volatility Indicators </a:t>
                      </a:r>
                      <a:endParaRPr lang="en-US" sz="1600" b="0" dirty="0"/>
                    </a:p>
                    <a:p>
                      <a:endParaRPr lang="en-US" sz="1600" b="0" dirty="0"/>
                    </a:p>
                  </a:txBody>
                  <a:tcPr/>
                </a:tc>
                <a:tc>
                  <a:txBody>
                    <a:bodyPr/>
                    <a:lstStyle/>
                    <a:p>
                      <a:r>
                        <a:rPr lang="en-US" sz="1600" dirty="0"/>
                        <a:t>precision-0.93</a:t>
                      </a:r>
                    </a:p>
                    <a:p>
                      <a:r>
                        <a:rPr lang="en-US" sz="1600" dirty="0"/>
                        <a:t>recall-0.47</a:t>
                      </a:r>
                    </a:p>
                    <a:p>
                      <a:r>
                        <a:rPr lang="en-US" sz="1600" dirty="0"/>
                        <a:t>Accuracy-0.77</a:t>
                      </a:r>
                    </a:p>
                  </a:txBody>
                  <a:tcPr/>
                </a:tc>
                <a:tc>
                  <a:txBody>
                    <a:bodyPr/>
                    <a:lstStyle/>
                    <a:p>
                      <a:r>
                        <a:rPr lang="en-US" sz="1600" dirty="0"/>
                        <a:t>precision-0.90</a:t>
                      </a:r>
                    </a:p>
                    <a:p>
                      <a:r>
                        <a:rPr lang="en-US" sz="1600" dirty="0"/>
                        <a:t>recall-0.40</a:t>
                      </a:r>
                    </a:p>
                    <a:p>
                      <a:r>
                        <a:rPr lang="en-US" sz="1600" dirty="0"/>
                        <a:t>accuracy-0.74</a:t>
                      </a:r>
                    </a:p>
                  </a:txBody>
                  <a:tcPr/>
                </a:tc>
                <a:tc>
                  <a:txBody>
                    <a:bodyPr/>
                    <a:lstStyle/>
                    <a:p>
                      <a:r>
                        <a:rPr lang="en-US" sz="1600" dirty="0"/>
                        <a:t>precision-0.81</a:t>
                      </a:r>
                    </a:p>
                    <a:p>
                      <a:r>
                        <a:rPr lang="en-US" sz="1600" dirty="0"/>
                        <a:t>recall-0.30</a:t>
                      </a:r>
                    </a:p>
                    <a:p>
                      <a:r>
                        <a:rPr lang="en-US" sz="1600" dirty="0"/>
                        <a:t>accuracy-0.70</a:t>
                      </a:r>
                    </a:p>
                  </a:txBody>
                  <a:tcPr/>
                </a:tc>
                <a:extLst>
                  <a:ext uri="{0D108BD9-81ED-4DB2-BD59-A6C34878D82A}">
                    <a16:rowId xmlns:a16="http://schemas.microsoft.com/office/drawing/2014/main" val="1608354669"/>
                  </a:ext>
                </a:extLst>
              </a:tr>
            </a:tbl>
          </a:graphicData>
        </a:graphic>
      </p:graphicFrame>
      <p:sp>
        <p:nvSpPr>
          <p:cNvPr id="4" name="Arrow: Right 3">
            <a:extLst>
              <a:ext uri="{FF2B5EF4-FFF2-40B4-BE49-F238E27FC236}">
                <a16:creationId xmlns:a16="http://schemas.microsoft.com/office/drawing/2014/main" id="{78A46D76-3390-4F95-BB3D-A26E9BFB4E8C}"/>
              </a:ext>
            </a:extLst>
          </p:cNvPr>
          <p:cNvSpPr/>
          <p:nvPr/>
        </p:nvSpPr>
        <p:spPr>
          <a:xfrm>
            <a:off x="8560904" y="3082413"/>
            <a:ext cx="701083" cy="346587"/>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xtBox 5">
            <a:extLst>
              <a:ext uri="{FF2B5EF4-FFF2-40B4-BE49-F238E27FC236}">
                <a16:creationId xmlns:a16="http://schemas.microsoft.com/office/drawing/2014/main" id="{0D22A9A2-990C-4CB2-98BE-EC849ADC3885}"/>
              </a:ext>
            </a:extLst>
          </p:cNvPr>
          <p:cNvSpPr txBox="1"/>
          <p:nvPr/>
        </p:nvSpPr>
        <p:spPr>
          <a:xfrm>
            <a:off x="9630697" y="2094271"/>
            <a:ext cx="1578077" cy="2523768"/>
          </a:xfrm>
          <a:prstGeom prst="rect">
            <a:avLst/>
          </a:prstGeom>
          <a:solidFill>
            <a:schemeClr val="accent2">
              <a:lumMod val="40000"/>
              <a:lumOff val="60000"/>
            </a:schemeClr>
          </a:solidFill>
        </p:spPr>
        <p:txBody>
          <a:bodyPr wrap="square">
            <a:spAutoFit/>
          </a:bodyPr>
          <a:lstStyle/>
          <a:p>
            <a:r>
              <a:rPr lang="en-US" sz="2000" b="1" dirty="0"/>
              <a:t>Highest precision, recall and accuracy in direction prediction. </a:t>
            </a:r>
          </a:p>
          <a:p>
            <a:endParaRPr lang="en-US" dirty="0"/>
          </a:p>
        </p:txBody>
      </p:sp>
    </p:spTree>
    <p:extLst>
      <p:ext uri="{BB962C8B-B14F-4D97-AF65-F5344CB8AC3E}">
        <p14:creationId xmlns:p14="http://schemas.microsoft.com/office/powerpoint/2010/main" val="165130789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C40624-2BF1-4E0F-B92A-7A60DF36EFB9}"/>
              </a:ext>
            </a:extLst>
          </p:cNvPr>
          <p:cNvSpPr>
            <a:spLocks noGrp="1"/>
          </p:cNvSpPr>
          <p:nvPr>
            <p:ph type="title"/>
          </p:nvPr>
        </p:nvSpPr>
        <p:spPr/>
        <p:txBody>
          <a:bodyPr>
            <a:noAutofit/>
          </a:bodyPr>
          <a:lstStyle/>
          <a:p>
            <a:pPr algn="l"/>
            <a:r>
              <a:rPr lang="en-US" dirty="0"/>
              <a:t>Model Evaluation using RF Classifier</a:t>
            </a:r>
          </a:p>
        </p:txBody>
      </p:sp>
      <p:graphicFrame>
        <p:nvGraphicFramePr>
          <p:cNvPr id="3" name="Table 3">
            <a:extLst>
              <a:ext uri="{FF2B5EF4-FFF2-40B4-BE49-F238E27FC236}">
                <a16:creationId xmlns:a16="http://schemas.microsoft.com/office/drawing/2014/main" id="{4CB985F9-99EB-4423-BA3C-40181D261C12}"/>
              </a:ext>
            </a:extLst>
          </p:cNvPr>
          <p:cNvGraphicFramePr>
            <a:graphicFrameLocks noGrp="1"/>
          </p:cNvGraphicFramePr>
          <p:nvPr>
            <p:extLst>
              <p:ext uri="{D42A27DB-BD31-4B8C-83A1-F6EECF244321}">
                <p14:modId xmlns:p14="http://schemas.microsoft.com/office/powerpoint/2010/main" val="15862873"/>
              </p:ext>
            </p:extLst>
          </p:nvPr>
        </p:nvGraphicFramePr>
        <p:xfrm>
          <a:off x="339213" y="1460518"/>
          <a:ext cx="8221691" cy="4530277"/>
        </p:xfrm>
        <a:graphic>
          <a:graphicData uri="http://schemas.openxmlformats.org/drawingml/2006/table">
            <a:tbl>
              <a:tblPr firstRow="1" bandRow="1">
                <a:tableStyleId>{5C22544A-7EE6-4342-B048-85BDC9FD1C3A}</a:tableStyleId>
              </a:tblPr>
              <a:tblGrid>
                <a:gridCol w="3149083">
                  <a:extLst>
                    <a:ext uri="{9D8B030D-6E8A-4147-A177-3AD203B41FA5}">
                      <a16:colId xmlns:a16="http://schemas.microsoft.com/office/drawing/2014/main" val="4219639610"/>
                    </a:ext>
                  </a:extLst>
                </a:gridCol>
                <a:gridCol w="1770008">
                  <a:extLst>
                    <a:ext uri="{9D8B030D-6E8A-4147-A177-3AD203B41FA5}">
                      <a16:colId xmlns:a16="http://schemas.microsoft.com/office/drawing/2014/main" val="1669447782"/>
                    </a:ext>
                  </a:extLst>
                </a:gridCol>
                <a:gridCol w="1633803">
                  <a:extLst>
                    <a:ext uri="{9D8B030D-6E8A-4147-A177-3AD203B41FA5}">
                      <a16:colId xmlns:a16="http://schemas.microsoft.com/office/drawing/2014/main" val="2157121228"/>
                    </a:ext>
                  </a:extLst>
                </a:gridCol>
                <a:gridCol w="1668797">
                  <a:extLst>
                    <a:ext uri="{9D8B030D-6E8A-4147-A177-3AD203B41FA5}">
                      <a16:colId xmlns:a16="http://schemas.microsoft.com/office/drawing/2014/main" val="2436946099"/>
                    </a:ext>
                  </a:extLst>
                </a:gridCol>
              </a:tblGrid>
              <a:tr h="358427">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dirty="0"/>
                        <a:t>Modelling Strategies</a:t>
                      </a:r>
                    </a:p>
                  </a:txBody>
                  <a:tcPr/>
                </a:tc>
                <a:tc>
                  <a:txBody>
                    <a:bodyPr/>
                    <a:lstStyle/>
                    <a:p>
                      <a:r>
                        <a:rPr lang="en-US" sz="1600" dirty="0"/>
                        <a:t>HDFC</a:t>
                      </a:r>
                    </a:p>
                  </a:txBody>
                  <a:tcPr/>
                </a:tc>
                <a:tc>
                  <a:txBody>
                    <a:bodyPr/>
                    <a:lstStyle/>
                    <a:p>
                      <a:r>
                        <a:rPr lang="en-US" sz="1600" dirty="0"/>
                        <a:t>KOTAK</a:t>
                      </a:r>
                    </a:p>
                  </a:txBody>
                  <a:tcPr/>
                </a:tc>
                <a:tc>
                  <a:txBody>
                    <a:bodyPr/>
                    <a:lstStyle/>
                    <a:p>
                      <a:r>
                        <a:rPr lang="en-US" sz="1600" dirty="0"/>
                        <a:t>SBI</a:t>
                      </a:r>
                    </a:p>
                  </a:txBody>
                  <a:tcPr/>
                </a:tc>
                <a:extLst>
                  <a:ext uri="{0D108BD9-81ED-4DB2-BD59-A6C34878D82A}">
                    <a16:rowId xmlns:a16="http://schemas.microsoft.com/office/drawing/2014/main" val="3870858729"/>
                  </a:ext>
                </a:extLst>
              </a:tr>
              <a:tr h="880010">
                <a:tc>
                  <a:txBody>
                    <a:bodyPr/>
                    <a:lstStyle/>
                    <a:p>
                      <a:r>
                        <a:rPr lang="en-US" sz="1600" b="0" dirty="0"/>
                        <a:t>Direction Detection </a:t>
                      </a:r>
                      <a:r>
                        <a:rPr lang="en-IN" sz="1600" b="0" kern="1200" dirty="0">
                          <a:solidFill>
                            <a:schemeClr val="dk1"/>
                          </a:solidFill>
                          <a:effectLst/>
                          <a:latin typeface="+mn-lt"/>
                          <a:ea typeface="+mn-ea"/>
                          <a:cs typeface="+mn-cs"/>
                        </a:rPr>
                        <a:t>by 6,10,14 days consecutive closing prices split week on the week</a:t>
                      </a:r>
                      <a:endParaRPr lang="en-US" sz="1600" b="0" dirty="0"/>
                    </a:p>
                  </a:txBody>
                  <a:tcPr/>
                </a:tc>
                <a:tc>
                  <a:txBody>
                    <a:bodyPr/>
                    <a:lstStyle/>
                    <a:p>
                      <a:r>
                        <a:rPr lang="en-US" sz="1600" b="1" dirty="0"/>
                        <a:t>precision-0.85</a:t>
                      </a:r>
                    </a:p>
                    <a:p>
                      <a:r>
                        <a:rPr lang="en-US" sz="1600" b="1" dirty="0"/>
                        <a:t>recall-0.89</a:t>
                      </a:r>
                    </a:p>
                    <a:p>
                      <a:r>
                        <a:rPr lang="en-US" sz="1600" b="1" dirty="0"/>
                        <a:t>accuracy-0.87</a:t>
                      </a:r>
                    </a:p>
                  </a:txBody>
                  <a:tcPr/>
                </a:tc>
                <a:tc>
                  <a:txBody>
                    <a:bodyPr/>
                    <a:lstStyle/>
                    <a:p>
                      <a:r>
                        <a:rPr lang="en-US" sz="1600" b="1" dirty="0"/>
                        <a:t>Precision-0.71</a:t>
                      </a:r>
                    </a:p>
                    <a:p>
                      <a:r>
                        <a:rPr lang="en-US" sz="1600" b="1" dirty="0"/>
                        <a:t>recall-0.79</a:t>
                      </a:r>
                    </a:p>
                    <a:p>
                      <a:r>
                        <a:rPr lang="en-US" sz="1600" b="1" dirty="0"/>
                        <a:t>accuracy-0.74</a:t>
                      </a:r>
                    </a:p>
                  </a:txBody>
                  <a:tcPr/>
                </a:tc>
                <a:tc>
                  <a:txBody>
                    <a:bodyPr/>
                    <a:lstStyle/>
                    <a:p>
                      <a:r>
                        <a:rPr lang="en-US" sz="1600" b="1" dirty="0"/>
                        <a:t>Precision-0.83</a:t>
                      </a:r>
                    </a:p>
                    <a:p>
                      <a:r>
                        <a:rPr lang="en-US" sz="1600" b="1" dirty="0"/>
                        <a:t>recall-0.88</a:t>
                      </a:r>
                    </a:p>
                    <a:p>
                      <a:r>
                        <a:rPr lang="en-US" sz="1600" b="1" dirty="0"/>
                        <a:t>accuracy-0.85</a:t>
                      </a:r>
                    </a:p>
                  </a:txBody>
                  <a:tcPr/>
                </a:tc>
                <a:extLst>
                  <a:ext uri="{0D108BD9-81ED-4DB2-BD59-A6C34878D82A}">
                    <a16:rowId xmlns:a16="http://schemas.microsoft.com/office/drawing/2014/main" val="4048329215"/>
                  </a:ext>
                </a:extLst>
              </a:tr>
              <a:tr h="809106">
                <a:tc>
                  <a:txBody>
                    <a:bodyPr/>
                    <a:lstStyle/>
                    <a:p>
                      <a:r>
                        <a:rPr lang="en-IN" sz="1600" b="0" kern="1200" dirty="0">
                          <a:solidFill>
                            <a:schemeClr val="dk1"/>
                          </a:solidFill>
                          <a:effectLst/>
                          <a:latin typeface="+mn-lt"/>
                          <a:ea typeface="+mn-ea"/>
                          <a:cs typeface="+mn-cs"/>
                        </a:rPr>
                        <a:t>Go Long Direction Prediction using Volume Indicators </a:t>
                      </a:r>
                      <a:endParaRPr lang="en-US" sz="1600" b="0" dirty="0"/>
                    </a:p>
                  </a:txBody>
                  <a:tcPr/>
                </a:tc>
                <a:tc>
                  <a:txBody>
                    <a:bodyPr/>
                    <a:lstStyle/>
                    <a:p>
                      <a:r>
                        <a:rPr lang="en-US" sz="1600" b="1" dirty="0"/>
                        <a:t>precision-0.93</a:t>
                      </a:r>
                    </a:p>
                    <a:p>
                      <a:r>
                        <a:rPr lang="en-US" sz="1600" b="1" dirty="0"/>
                        <a:t>recall-0.69</a:t>
                      </a:r>
                    </a:p>
                    <a:p>
                      <a:r>
                        <a:rPr lang="en-US" sz="1600" b="1" dirty="0"/>
                        <a:t>accuracy-0.85</a:t>
                      </a:r>
                    </a:p>
                  </a:txBody>
                  <a:tcPr/>
                </a:tc>
                <a:tc>
                  <a:txBody>
                    <a:bodyPr/>
                    <a:lstStyle/>
                    <a:p>
                      <a:r>
                        <a:rPr lang="en-US" sz="1600" b="1" dirty="0"/>
                        <a:t>precision-0.92</a:t>
                      </a:r>
                    </a:p>
                    <a:p>
                      <a:r>
                        <a:rPr lang="en-US" sz="1600" b="1" dirty="0"/>
                        <a:t>recall-0.79</a:t>
                      </a:r>
                    </a:p>
                    <a:p>
                      <a:r>
                        <a:rPr lang="en-US" sz="1600" b="1" dirty="0"/>
                        <a:t>accuracy-0.89</a:t>
                      </a:r>
                    </a:p>
                  </a:txBody>
                  <a:tcPr/>
                </a:tc>
                <a:tc>
                  <a:txBody>
                    <a:bodyPr/>
                    <a:lstStyle/>
                    <a:p>
                      <a:r>
                        <a:rPr lang="en-US" sz="1600" b="1" dirty="0"/>
                        <a:t>precision-0.90</a:t>
                      </a:r>
                    </a:p>
                    <a:p>
                      <a:r>
                        <a:rPr lang="en-US" sz="1600" b="1" dirty="0"/>
                        <a:t>recall-0.73</a:t>
                      </a:r>
                    </a:p>
                    <a:p>
                      <a:r>
                        <a:rPr lang="en-US" sz="1600" b="1" dirty="0"/>
                        <a:t>accuracy-0.86</a:t>
                      </a:r>
                    </a:p>
                  </a:txBody>
                  <a:tcPr/>
                </a:tc>
                <a:extLst>
                  <a:ext uri="{0D108BD9-81ED-4DB2-BD59-A6C34878D82A}">
                    <a16:rowId xmlns:a16="http://schemas.microsoft.com/office/drawing/2014/main" val="3794504522"/>
                  </a:ext>
                </a:extLst>
              </a:tr>
              <a:tr h="809106">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600" b="0" kern="1200" dirty="0">
                          <a:solidFill>
                            <a:schemeClr val="dk1"/>
                          </a:solidFill>
                          <a:effectLst/>
                          <a:latin typeface="+mn-lt"/>
                          <a:ea typeface="+mn-ea"/>
                          <a:cs typeface="+mn-cs"/>
                        </a:rPr>
                        <a:t>Go Long Direction Prediction using Momentum Indicators </a:t>
                      </a:r>
                      <a:endParaRPr lang="en-US" sz="1600" b="0" dirty="0"/>
                    </a:p>
                    <a:p>
                      <a:endParaRPr lang="en-US" sz="1600" b="0" dirty="0"/>
                    </a:p>
                  </a:txBody>
                  <a:tcPr/>
                </a:tc>
                <a:tc>
                  <a:txBody>
                    <a:bodyPr/>
                    <a:lstStyle/>
                    <a:p>
                      <a:r>
                        <a:rPr lang="en-US" sz="1600" dirty="0"/>
                        <a:t>precision-0.76</a:t>
                      </a:r>
                    </a:p>
                    <a:p>
                      <a:r>
                        <a:rPr lang="en-US" sz="1600" dirty="0"/>
                        <a:t>recall-0.51</a:t>
                      </a:r>
                    </a:p>
                    <a:p>
                      <a:r>
                        <a:rPr lang="en-US" sz="1600" dirty="0"/>
                        <a:t>Accuracy-0.75</a:t>
                      </a:r>
                    </a:p>
                  </a:txBody>
                  <a:tcPr/>
                </a:tc>
                <a:tc>
                  <a:txBody>
                    <a:bodyPr/>
                    <a:lstStyle/>
                    <a:p>
                      <a:r>
                        <a:rPr lang="en-US" sz="1600" dirty="0"/>
                        <a:t>precision-0.78</a:t>
                      </a:r>
                    </a:p>
                    <a:p>
                      <a:r>
                        <a:rPr lang="en-US" sz="1600" dirty="0"/>
                        <a:t>recall-0.50</a:t>
                      </a:r>
                    </a:p>
                    <a:p>
                      <a:r>
                        <a:rPr lang="en-US" sz="1600" dirty="0"/>
                        <a:t>accuracy-0.75</a:t>
                      </a:r>
                    </a:p>
                  </a:txBody>
                  <a:tcPr/>
                </a:tc>
                <a:tc>
                  <a:txBody>
                    <a:bodyPr/>
                    <a:lstStyle/>
                    <a:p>
                      <a:r>
                        <a:rPr lang="en-US" sz="1600" dirty="0"/>
                        <a:t>precision-0.72</a:t>
                      </a:r>
                    </a:p>
                    <a:p>
                      <a:r>
                        <a:rPr lang="en-US" sz="1600" dirty="0"/>
                        <a:t>recall-0.55</a:t>
                      </a:r>
                    </a:p>
                    <a:p>
                      <a:r>
                        <a:rPr lang="en-US" sz="1600" dirty="0"/>
                        <a:t>accuracy-0.74</a:t>
                      </a:r>
                    </a:p>
                  </a:txBody>
                  <a:tcPr/>
                </a:tc>
                <a:extLst>
                  <a:ext uri="{0D108BD9-81ED-4DB2-BD59-A6C34878D82A}">
                    <a16:rowId xmlns:a16="http://schemas.microsoft.com/office/drawing/2014/main" val="2376373027"/>
                  </a:ext>
                </a:extLst>
              </a:tr>
              <a:tr h="809106">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600" b="0" kern="1200" dirty="0">
                          <a:solidFill>
                            <a:schemeClr val="dk1"/>
                          </a:solidFill>
                          <a:effectLst/>
                          <a:latin typeface="+mn-lt"/>
                          <a:ea typeface="+mn-ea"/>
                          <a:cs typeface="+mn-cs"/>
                        </a:rPr>
                        <a:t>Go Long Direction Prediction using Trend Indicators </a:t>
                      </a:r>
                      <a:endParaRPr lang="en-US" sz="1600" b="0" dirty="0"/>
                    </a:p>
                    <a:p>
                      <a:endParaRPr lang="en-US" sz="1600" b="0" dirty="0"/>
                    </a:p>
                  </a:txBody>
                  <a:tcPr/>
                </a:tc>
                <a:tc>
                  <a:txBody>
                    <a:bodyPr/>
                    <a:lstStyle/>
                    <a:p>
                      <a:r>
                        <a:rPr lang="en-US" sz="1600" dirty="0"/>
                        <a:t>precision-0.87</a:t>
                      </a:r>
                    </a:p>
                    <a:p>
                      <a:r>
                        <a:rPr lang="en-US" sz="1600" dirty="0"/>
                        <a:t>recall-0.56</a:t>
                      </a:r>
                    </a:p>
                    <a:p>
                      <a:r>
                        <a:rPr lang="en-US" sz="1600" dirty="0"/>
                        <a:t>Accuracy-0.80</a:t>
                      </a:r>
                    </a:p>
                  </a:txBody>
                  <a:tcPr/>
                </a:tc>
                <a:tc>
                  <a:txBody>
                    <a:bodyPr/>
                    <a:lstStyle/>
                    <a:p>
                      <a:r>
                        <a:rPr lang="en-US" sz="1600" dirty="0"/>
                        <a:t>precision-0.85</a:t>
                      </a:r>
                    </a:p>
                    <a:p>
                      <a:r>
                        <a:rPr lang="en-US" sz="1600" dirty="0"/>
                        <a:t>recall-0.44</a:t>
                      </a:r>
                    </a:p>
                    <a:p>
                      <a:r>
                        <a:rPr lang="en-US" sz="1600" dirty="0"/>
                        <a:t>accuracy-0.74</a:t>
                      </a:r>
                    </a:p>
                  </a:txBody>
                  <a:tcPr/>
                </a:tc>
                <a:tc>
                  <a:txBody>
                    <a:bodyPr/>
                    <a:lstStyle/>
                    <a:p>
                      <a:r>
                        <a:rPr lang="en-US" sz="1600" dirty="0"/>
                        <a:t>precision-0.83</a:t>
                      </a:r>
                    </a:p>
                    <a:p>
                      <a:r>
                        <a:rPr lang="en-US" sz="1600" dirty="0"/>
                        <a:t>recall-0.57</a:t>
                      </a:r>
                    </a:p>
                    <a:p>
                      <a:r>
                        <a:rPr lang="en-US" sz="1600" dirty="0"/>
                        <a:t>accuracy-0.78</a:t>
                      </a:r>
                    </a:p>
                  </a:txBody>
                  <a:tcPr/>
                </a:tc>
                <a:extLst>
                  <a:ext uri="{0D108BD9-81ED-4DB2-BD59-A6C34878D82A}">
                    <a16:rowId xmlns:a16="http://schemas.microsoft.com/office/drawing/2014/main" val="2814492326"/>
                  </a:ext>
                </a:extLst>
              </a:tr>
              <a:tr h="809106">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600" b="0" kern="1200" dirty="0">
                          <a:solidFill>
                            <a:schemeClr val="dk1"/>
                          </a:solidFill>
                          <a:effectLst/>
                          <a:latin typeface="+mn-lt"/>
                          <a:ea typeface="+mn-ea"/>
                          <a:cs typeface="+mn-cs"/>
                        </a:rPr>
                        <a:t>Go Long Direction Prediction using Volatility Indicators </a:t>
                      </a:r>
                      <a:endParaRPr lang="en-US" sz="1600" b="0" dirty="0"/>
                    </a:p>
                    <a:p>
                      <a:endParaRPr lang="en-US" sz="1600" b="0" dirty="0"/>
                    </a:p>
                  </a:txBody>
                  <a:tcPr/>
                </a:tc>
                <a:tc>
                  <a:txBody>
                    <a:bodyPr/>
                    <a:lstStyle/>
                    <a:p>
                      <a:r>
                        <a:rPr lang="en-US" sz="1600" dirty="0"/>
                        <a:t>precision-0.92</a:t>
                      </a:r>
                    </a:p>
                    <a:p>
                      <a:r>
                        <a:rPr lang="en-US" sz="1600" dirty="0"/>
                        <a:t>recall-0.53</a:t>
                      </a:r>
                    </a:p>
                    <a:p>
                      <a:r>
                        <a:rPr lang="en-US" sz="1600" dirty="0"/>
                        <a:t>Accuracy-0.79</a:t>
                      </a:r>
                    </a:p>
                  </a:txBody>
                  <a:tcPr/>
                </a:tc>
                <a:tc>
                  <a:txBody>
                    <a:bodyPr/>
                    <a:lstStyle/>
                    <a:p>
                      <a:r>
                        <a:rPr lang="en-US" sz="1600" dirty="0"/>
                        <a:t>precision-0.89</a:t>
                      </a:r>
                    </a:p>
                    <a:p>
                      <a:r>
                        <a:rPr lang="en-US" sz="1600" dirty="0"/>
                        <a:t>recall-0.50</a:t>
                      </a:r>
                    </a:p>
                    <a:p>
                      <a:r>
                        <a:rPr lang="en-US" sz="1600" dirty="0"/>
                        <a:t>accuracy-0.78</a:t>
                      </a:r>
                    </a:p>
                  </a:txBody>
                  <a:tcPr/>
                </a:tc>
                <a:tc>
                  <a:txBody>
                    <a:bodyPr/>
                    <a:lstStyle/>
                    <a:p>
                      <a:r>
                        <a:rPr lang="en-US" sz="1600" dirty="0"/>
                        <a:t>precision-0.83</a:t>
                      </a:r>
                    </a:p>
                    <a:p>
                      <a:r>
                        <a:rPr lang="en-US" sz="1600" dirty="0"/>
                        <a:t>recall-0.61</a:t>
                      </a:r>
                    </a:p>
                    <a:p>
                      <a:r>
                        <a:rPr lang="en-US" sz="1600" dirty="0"/>
                        <a:t>accuracy-0.80</a:t>
                      </a:r>
                    </a:p>
                  </a:txBody>
                  <a:tcPr/>
                </a:tc>
                <a:extLst>
                  <a:ext uri="{0D108BD9-81ED-4DB2-BD59-A6C34878D82A}">
                    <a16:rowId xmlns:a16="http://schemas.microsoft.com/office/drawing/2014/main" val="1608354669"/>
                  </a:ext>
                </a:extLst>
              </a:tr>
            </a:tbl>
          </a:graphicData>
        </a:graphic>
      </p:graphicFrame>
      <p:sp>
        <p:nvSpPr>
          <p:cNvPr id="4" name="Arrow: Right 3">
            <a:extLst>
              <a:ext uri="{FF2B5EF4-FFF2-40B4-BE49-F238E27FC236}">
                <a16:creationId xmlns:a16="http://schemas.microsoft.com/office/drawing/2014/main" id="{5EE1ADE0-0B13-49E5-B55F-6ACDC94AE5BD}"/>
              </a:ext>
            </a:extLst>
          </p:cNvPr>
          <p:cNvSpPr/>
          <p:nvPr/>
        </p:nvSpPr>
        <p:spPr>
          <a:xfrm>
            <a:off x="8560904" y="2153265"/>
            <a:ext cx="656838" cy="324464"/>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Arrow: Right 4">
            <a:extLst>
              <a:ext uri="{FF2B5EF4-FFF2-40B4-BE49-F238E27FC236}">
                <a16:creationId xmlns:a16="http://schemas.microsoft.com/office/drawing/2014/main" id="{2A4264B7-BEFC-4D1F-9032-B0864E686461}"/>
              </a:ext>
            </a:extLst>
          </p:cNvPr>
          <p:cNvSpPr/>
          <p:nvPr/>
        </p:nvSpPr>
        <p:spPr>
          <a:xfrm>
            <a:off x="8560905" y="3170476"/>
            <a:ext cx="656838" cy="324464"/>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extBox 8">
            <a:extLst>
              <a:ext uri="{FF2B5EF4-FFF2-40B4-BE49-F238E27FC236}">
                <a16:creationId xmlns:a16="http://schemas.microsoft.com/office/drawing/2014/main" id="{6325981B-97C5-4D89-AA7E-4699E60A4C60}"/>
              </a:ext>
            </a:extLst>
          </p:cNvPr>
          <p:cNvSpPr txBox="1"/>
          <p:nvPr/>
        </p:nvSpPr>
        <p:spPr>
          <a:xfrm>
            <a:off x="9220075" y="1751796"/>
            <a:ext cx="2632712" cy="928979"/>
          </a:xfrm>
          <a:prstGeom prst="rect">
            <a:avLst/>
          </a:prstGeom>
          <a:solidFill>
            <a:schemeClr val="accent2">
              <a:lumMod val="40000"/>
              <a:lumOff val="60000"/>
            </a:schemeClr>
          </a:solidFill>
        </p:spPr>
        <p:txBody>
          <a:bodyPr wrap="square">
            <a:spAutoFit/>
          </a:bodyPr>
          <a:lstStyle/>
          <a:p>
            <a:r>
              <a:rPr lang="en-US" sz="1800" b="1" dirty="0"/>
              <a:t>Highest precision, recall and accuracy in </a:t>
            </a:r>
            <a:r>
              <a:rPr lang="en-US" b="1" dirty="0"/>
              <a:t>D</a:t>
            </a:r>
            <a:r>
              <a:rPr lang="en-US" sz="1800" b="1" dirty="0"/>
              <a:t>irection </a:t>
            </a:r>
            <a:r>
              <a:rPr lang="en-US" b="1" dirty="0"/>
              <a:t>Detection</a:t>
            </a:r>
            <a:r>
              <a:rPr lang="en-US" sz="1800" b="1" dirty="0"/>
              <a:t>. </a:t>
            </a:r>
          </a:p>
        </p:txBody>
      </p:sp>
      <p:sp>
        <p:nvSpPr>
          <p:cNvPr id="17" name="TextBox 16">
            <a:extLst>
              <a:ext uri="{FF2B5EF4-FFF2-40B4-BE49-F238E27FC236}">
                <a16:creationId xmlns:a16="http://schemas.microsoft.com/office/drawing/2014/main" id="{A0A84CB2-5975-4003-9ECD-43FEBEF9C286}"/>
              </a:ext>
            </a:extLst>
          </p:cNvPr>
          <p:cNvSpPr txBox="1"/>
          <p:nvPr/>
        </p:nvSpPr>
        <p:spPr>
          <a:xfrm>
            <a:off x="9217743" y="3053074"/>
            <a:ext cx="2635044" cy="1477328"/>
          </a:xfrm>
          <a:prstGeom prst="rect">
            <a:avLst/>
          </a:prstGeom>
          <a:solidFill>
            <a:schemeClr val="accent2">
              <a:lumMod val="40000"/>
              <a:lumOff val="60000"/>
            </a:schemeClr>
          </a:solidFill>
        </p:spPr>
        <p:txBody>
          <a:bodyPr wrap="square">
            <a:spAutoFit/>
          </a:bodyPr>
          <a:lstStyle/>
          <a:p>
            <a:r>
              <a:rPr lang="en-US" b="1" dirty="0"/>
              <a:t>considerable precision and accuracy in direction prediction but recall can still be improved.</a:t>
            </a:r>
          </a:p>
        </p:txBody>
      </p:sp>
    </p:spTree>
    <p:extLst>
      <p:ext uri="{BB962C8B-B14F-4D97-AF65-F5344CB8AC3E}">
        <p14:creationId xmlns:p14="http://schemas.microsoft.com/office/powerpoint/2010/main" val="40604536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C40624-2BF1-4E0F-B92A-7A60DF36EFB9}"/>
              </a:ext>
            </a:extLst>
          </p:cNvPr>
          <p:cNvSpPr>
            <a:spLocks noGrp="1"/>
          </p:cNvSpPr>
          <p:nvPr>
            <p:ph type="title"/>
          </p:nvPr>
        </p:nvSpPr>
        <p:spPr/>
        <p:txBody>
          <a:bodyPr>
            <a:normAutofit/>
          </a:bodyPr>
          <a:lstStyle/>
          <a:p>
            <a:r>
              <a:rPr lang="en-US" sz="2800" dirty="0"/>
              <a:t>Model Evaluation using XG Boost Classifier</a:t>
            </a:r>
          </a:p>
        </p:txBody>
      </p:sp>
      <p:graphicFrame>
        <p:nvGraphicFramePr>
          <p:cNvPr id="3" name="Table 3">
            <a:extLst>
              <a:ext uri="{FF2B5EF4-FFF2-40B4-BE49-F238E27FC236}">
                <a16:creationId xmlns:a16="http://schemas.microsoft.com/office/drawing/2014/main" id="{4CB985F9-99EB-4423-BA3C-40181D261C12}"/>
              </a:ext>
            </a:extLst>
          </p:cNvPr>
          <p:cNvGraphicFramePr>
            <a:graphicFrameLocks noGrp="1"/>
          </p:cNvGraphicFramePr>
          <p:nvPr>
            <p:extLst>
              <p:ext uri="{D42A27DB-BD31-4B8C-83A1-F6EECF244321}">
                <p14:modId xmlns:p14="http://schemas.microsoft.com/office/powerpoint/2010/main" val="1888105109"/>
              </p:ext>
            </p:extLst>
          </p:nvPr>
        </p:nvGraphicFramePr>
        <p:xfrm>
          <a:off x="342346" y="1460518"/>
          <a:ext cx="8218558" cy="4545025"/>
        </p:xfrm>
        <a:graphic>
          <a:graphicData uri="http://schemas.openxmlformats.org/drawingml/2006/table">
            <a:tbl>
              <a:tblPr firstRow="1" bandRow="1">
                <a:tableStyleId>{5C22544A-7EE6-4342-B048-85BDC9FD1C3A}</a:tableStyleId>
              </a:tblPr>
              <a:tblGrid>
                <a:gridCol w="3145950">
                  <a:extLst>
                    <a:ext uri="{9D8B030D-6E8A-4147-A177-3AD203B41FA5}">
                      <a16:colId xmlns:a16="http://schemas.microsoft.com/office/drawing/2014/main" val="4219639610"/>
                    </a:ext>
                  </a:extLst>
                </a:gridCol>
                <a:gridCol w="1770008">
                  <a:extLst>
                    <a:ext uri="{9D8B030D-6E8A-4147-A177-3AD203B41FA5}">
                      <a16:colId xmlns:a16="http://schemas.microsoft.com/office/drawing/2014/main" val="1669447782"/>
                    </a:ext>
                  </a:extLst>
                </a:gridCol>
                <a:gridCol w="1633803">
                  <a:extLst>
                    <a:ext uri="{9D8B030D-6E8A-4147-A177-3AD203B41FA5}">
                      <a16:colId xmlns:a16="http://schemas.microsoft.com/office/drawing/2014/main" val="2157121228"/>
                    </a:ext>
                  </a:extLst>
                </a:gridCol>
                <a:gridCol w="1668797">
                  <a:extLst>
                    <a:ext uri="{9D8B030D-6E8A-4147-A177-3AD203B41FA5}">
                      <a16:colId xmlns:a16="http://schemas.microsoft.com/office/drawing/2014/main" val="2436946099"/>
                    </a:ext>
                  </a:extLst>
                </a:gridCol>
              </a:tblGrid>
              <a:tr h="358427">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dirty="0"/>
                        <a:t>Modelling Strategies</a:t>
                      </a:r>
                    </a:p>
                  </a:txBody>
                  <a:tcPr/>
                </a:tc>
                <a:tc>
                  <a:txBody>
                    <a:bodyPr/>
                    <a:lstStyle/>
                    <a:p>
                      <a:r>
                        <a:rPr lang="en-US" sz="1600" dirty="0"/>
                        <a:t>HDFC</a:t>
                      </a:r>
                    </a:p>
                  </a:txBody>
                  <a:tcPr/>
                </a:tc>
                <a:tc>
                  <a:txBody>
                    <a:bodyPr/>
                    <a:lstStyle/>
                    <a:p>
                      <a:r>
                        <a:rPr lang="en-US" sz="1600" dirty="0"/>
                        <a:t>KOTAK</a:t>
                      </a:r>
                    </a:p>
                  </a:txBody>
                  <a:tcPr/>
                </a:tc>
                <a:tc>
                  <a:txBody>
                    <a:bodyPr/>
                    <a:lstStyle/>
                    <a:p>
                      <a:r>
                        <a:rPr lang="en-US" sz="1600" dirty="0"/>
                        <a:t>SBI</a:t>
                      </a:r>
                    </a:p>
                  </a:txBody>
                  <a:tcPr/>
                </a:tc>
                <a:extLst>
                  <a:ext uri="{0D108BD9-81ED-4DB2-BD59-A6C34878D82A}">
                    <a16:rowId xmlns:a16="http://schemas.microsoft.com/office/drawing/2014/main" val="3870858729"/>
                  </a:ext>
                </a:extLst>
              </a:tr>
              <a:tr h="894758">
                <a:tc>
                  <a:txBody>
                    <a:bodyPr/>
                    <a:lstStyle/>
                    <a:p>
                      <a:r>
                        <a:rPr lang="en-US" sz="1600" b="0" dirty="0"/>
                        <a:t>Direction Detection </a:t>
                      </a:r>
                      <a:r>
                        <a:rPr lang="en-IN" sz="1600" b="0" kern="1200" dirty="0">
                          <a:solidFill>
                            <a:schemeClr val="dk1"/>
                          </a:solidFill>
                          <a:effectLst/>
                          <a:latin typeface="+mn-lt"/>
                          <a:ea typeface="+mn-ea"/>
                          <a:cs typeface="+mn-cs"/>
                        </a:rPr>
                        <a:t>by 6,10,14 days consecutive closing prices split week on the week</a:t>
                      </a:r>
                      <a:endParaRPr lang="en-US" sz="1600" b="0" dirty="0"/>
                    </a:p>
                  </a:txBody>
                  <a:tcPr/>
                </a:tc>
                <a:tc>
                  <a:txBody>
                    <a:bodyPr/>
                    <a:lstStyle/>
                    <a:p>
                      <a:r>
                        <a:rPr lang="en-US" sz="1600" dirty="0"/>
                        <a:t>precision-0.35</a:t>
                      </a:r>
                    </a:p>
                    <a:p>
                      <a:r>
                        <a:rPr lang="en-US" sz="1600" dirty="0"/>
                        <a:t>recall-0.42</a:t>
                      </a:r>
                    </a:p>
                    <a:p>
                      <a:r>
                        <a:rPr lang="en-US" sz="1600" dirty="0"/>
                        <a:t>accuracy-0.40</a:t>
                      </a:r>
                    </a:p>
                  </a:txBody>
                  <a:tcPr/>
                </a:tc>
                <a:tc>
                  <a:txBody>
                    <a:bodyPr/>
                    <a:lstStyle/>
                    <a:p>
                      <a:r>
                        <a:rPr lang="en-US" sz="1600" dirty="0"/>
                        <a:t>Precision-0.38</a:t>
                      </a:r>
                    </a:p>
                    <a:p>
                      <a:r>
                        <a:rPr lang="en-US" sz="1600" dirty="0"/>
                        <a:t>recall-0.41</a:t>
                      </a:r>
                    </a:p>
                    <a:p>
                      <a:r>
                        <a:rPr lang="en-US" sz="1600" dirty="0"/>
                        <a:t>accuracy-0.40</a:t>
                      </a:r>
                    </a:p>
                  </a:txBody>
                  <a:tcPr/>
                </a:tc>
                <a:tc>
                  <a:txBody>
                    <a:bodyPr/>
                    <a:lstStyle/>
                    <a:p>
                      <a:r>
                        <a:rPr lang="en-US" sz="1600" dirty="0"/>
                        <a:t>Precision-0.38</a:t>
                      </a:r>
                    </a:p>
                    <a:p>
                      <a:r>
                        <a:rPr lang="en-US" sz="1600" dirty="0"/>
                        <a:t>recall-0.47</a:t>
                      </a:r>
                    </a:p>
                    <a:p>
                      <a:r>
                        <a:rPr lang="en-US" sz="1600" dirty="0"/>
                        <a:t>accuracy-0.37</a:t>
                      </a:r>
                    </a:p>
                  </a:txBody>
                  <a:tcPr/>
                </a:tc>
                <a:extLst>
                  <a:ext uri="{0D108BD9-81ED-4DB2-BD59-A6C34878D82A}">
                    <a16:rowId xmlns:a16="http://schemas.microsoft.com/office/drawing/2014/main" val="4048329215"/>
                  </a:ext>
                </a:extLst>
              </a:tr>
              <a:tr h="809106">
                <a:tc>
                  <a:txBody>
                    <a:bodyPr/>
                    <a:lstStyle/>
                    <a:p>
                      <a:r>
                        <a:rPr lang="en-IN" sz="1600" b="0" kern="1200" dirty="0">
                          <a:solidFill>
                            <a:schemeClr val="dk1"/>
                          </a:solidFill>
                          <a:effectLst/>
                          <a:latin typeface="+mn-lt"/>
                          <a:ea typeface="+mn-ea"/>
                          <a:cs typeface="+mn-cs"/>
                        </a:rPr>
                        <a:t>Go Long Direction Prediction using Volume Indicators</a:t>
                      </a:r>
                    </a:p>
                  </a:txBody>
                  <a:tcPr/>
                </a:tc>
                <a:tc>
                  <a:txBody>
                    <a:bodyPr/>
                    <a:lstStyle/>
                    <a:p>
                      <a:r>
                        <a:rPr lang="en-US" sz="1600" b="1" dirty="0"/>
                        <a:t>precision-0.90</a:t>
                      </a:r>
                    </a:p>
                    <a:p>
                      <a:r>
                        <a:rPr lang="en-US" sz="1600" b="1" dirty="0"/>
                        <a:t>recall-0.73</a:t>
                      </a:r>
                    </a:p>
                    <a:p>
                      <a:r>
                        <a:rPr lang="en-US" sz="1600" b="1" dirty="0"/>
                        <a:t>accuracy-0.86</a:t>
                      </a:r>
                    </a:p>
                  </a:txBody>
                  <a:tcPr/>
                </a:tc>
                <a:tc>
                  <a:txBody>
                    <a:bodyPr/>
                    <a:lstStyle/>
                    <a:p>
                      <a:r>
                        <a:rPr lang="en-US" sz="1600" b="1" dirty="0"/>
                        <a:t>precision-0.92</a:t>
                      </a:r>
                    </a:p>
                    <a:p>
                      <a:r>
                        <a:rPr lang="en-US" sz="1600" b="1" dirty="0"/>
                        <a:t>recall-0.87</a:t>
                      </a:r>
                    </a:p>
                    <a:p>
                      <a:r>
                        <a:rPr lang="en-US" sz="1600" b="1" dirty="0"/>
                        <a:t>accuracy-0.92</a:t>
                      </a:r>
                    </a:p>
                  </a:txBody>
                  <a:tcPr/>
                </a:tc>
                <a:tc>
                  <a:txBody>
                    <a:bodyPr/>
                    <a:lstStyle/>
                    <a:p>
                      <a:r>
                        <a:rPr lang="en-US" sz="1600" b="1" dirty="0"/>
                        <a:t>precision-0.88</a:t>
                      </a:r>
                    </a:p>
                    <a:p>
                      <a:r>
                        <a:rPr lang="en-US" sz="1600" b="1" dirty="0"/>
                        <a:t>recall-0.82</a:t>
                      </a:r>
                    </a:p>
                    <a:p>
                      <a:r>
                        <a:rPr lang="en-US" sz="1600" b="1" dirty="0"/>
                        <a:t>accuracy-0.89</a:t>
                      </a:r>
                    </a:p>
                  </a:txBody>
                  <a:tcPr/>
                </a:tc>
                <a:extLst>
                  <a:ext uri="{0D108BD9-81ED-4DB2-BD59-A6C34878D82A}">
                    <a16:rowId xmlns:a16="http://schemas.microsoft.com/office/drawing/2014/main" val="3794504522"/>
                  </a:ext>
                </a:extLst>
              </a:tr>
              <a:tr h="809106">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600" b="0" kern="1200" dirty="0">
                          <a:solidFill>
                            <a:schemeClr val="dk1"/>
                          </a:solidFill>
                          <a:effectLst/>
                          <a:latin typeface="+mn-lt"/>
                          <a:ea typeface="+mn-ea"/>
                          <a:cs typeface="+mn-cs"/>
                        </a:rPr>
                        <a:t>Go Long Direction Prediction using Momentum Indicators </a:t>
                      </a:r>
                      <a:endParaRPr lang="en-US" sz="1600" b="0" dirty="0"/>
                    </a:p>
                    <a:p>
                      <a:endParaRPr lang="en-US" sz="1600" b="0" dirty="0"/>
                    </a:p>
                  </a:txBody>
                  <a:tcPr/>
                </a:tc>
                <a:tc>
                  <a:txBody>
                    <a:bodyPr/>
                    <a:lstStyle/>
                    <a:p>
                      <a:r>
                        <a:rPr lang="en-US" sz="1600" dirty="0"/>
                        <a:t>precision-0.70</a:t>
                      </a:r>
                    </a:p>
                    <a:p>
                      <a:r>
                        <a:rPr lang="en-US" sz="1600" dirty="0"/>
                        <a:t>recall-0.61</a:t>
                      </a:r>
                    </a:p>
                    <a:p>
                      <a:r>
                        <a:rPr lang="en-US" sz="1600" dirty="0"/>
                        <a:t>Accuracy-0.75</a:t>
                      </a:r>
                    </a:p>
                  </a:txBody>
                  <a:tcPr/>
                </a:tc>
                <a:tc>
                  <a:txBody>
                    <a:bodyPr/>
                    <a:lstStyle/>
                    <a:p>
                      <a:r>
                        <a:rPr lang="en-US" sz="1600" dirty="0"/>
                        <a:t>precision-0.74</a:t>
                      </a:r>
                    </a:p>
                    <a:p>
                      <a:r>
                        <a:rPr lang="en-US" sz="1600" dirty="0"/>
                        <a:t>recall-0.59</a:t>
                      </a:r>
                    </a:p>
                    <a:p>
                      <a:r>
                        <a:rPr lang="en-US" sz="1600" dirty="0"/>
                        <a:t>accuracy-0.75</a:t>
                      </a:r>
                    </a:p>
                  </a:txBody>
                  <a:tcPr/>
                </a:tc>
                <a:tc>
                  <a:txBody>
                    <a:bodyPr/>
                    <a:lstStyle/>
                    <a:p>
                      <a:r>
                        <a:rPr lang="en-US" sz="1600" dirty="0"/>
                        <a:t>precision-0.70</a:t>
                      </a:r>
                    </a:p>
                    <a:p>
                      <a:r>
                        <a:rPr lang="en-US" sz="1600" dirty="0"/>
                        <a:t>recall-0.59</a:t>
                      </a:r>
                    </a:p>
                    <a:p>
                      <a:r>
                        <a:rPr lang="en-US" sz="1600" dirty="0"/>
                        <a:t>accuracy-0.74</a:t>
                      </a:r>
                    </a:p>
                  </a:txBody>
                  <a:tcPr/>
                </a:tc>
                <a:extLst>
                  <a:ext uri="{0D108BD9-81ED-4DB2-BD59-A6C34878D82A}">
                    <a16:rowId xmlns:a16="http://schemas.microsoft.com/office/drawing/2014/main" val="2376373027"/>
                  </a:ext>
                </a:extLst>
              </a:tr>
              <a:tr h="809106">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600" b="0" kern="1200" dirty="0">
                          <a:solidFill>
                            <a:schemeClr val="dk1"/>
                          </a:solidFill>
                          <a:effectLst/>
                          <a:latin typeface="+mn-lt"/>
                          <a:ea typeface="+mn-ea"/>
                          <a:cs typeface="+mn-cs"/>
                        </a:rPr>
                        <a:t>Go Long Direction Prediction using Trend Indicators </a:t>
                      </a:r>
                      <a:endParaRPr lang="en-US" sz="1600" b="0" dirty="0"/>
                    </a:p>
                    <a:p>
                      <a:endParaRPr lang="en-US" sz="1600" b="0" dirty="0"/>
                    </a:p>
                  </a:txBody>
                  <a:tcPr/>
                </a:tc>
                <a:tc>
                  <a:txBody>
                    <a:bodyPr/>
                    <a:lstStyle/>
                    <a:p>
                      <a:r>
                        <a:rPr lang="en-US" sz="1600" dirty="0"/>
                        <a:t>precision-0.85</a:t>
                      </a:r>
                    </a:p>
                    <a:p>
                      <a:r>
                        <a:rPr lang="en-US" sz="1600" dirty="0"/>
                        <a:t>recall-0.65</a:t>
                      </a:r>
                    </a:p>
                    <a:p>
                      <a:r>
                        <a:rPr lang="en-US" sz="1600" dirty="0"/>
                        <a:t>Accuracy-0.82</a:t>
                      </a:r>
                    </a:p>
                  </a:txBody>
                  <a:tcPr/>
                </a:tc>
                <a:tc>
                  <a:txBody>
                    <a:bodyPr/>
                    <a:lstStyle/>
                    <a:p>
                      <a:r>
                        <a:rPr lang="en-US" sz="1600" dirty="0"/>
                        <a:t>precision-0.82</a:t>
                      </a:r>
                    </a:p>
                    <a:p>
                      <a:r>
                        <a:rPr lang="en-US" sz="1600" dirty="0"/>
                        <a:t>recall-0.61</a:t>
                      </a:r>
                    </a:p>
                    <a:p>
                      <a:r>
                        <a:rPr lang="en-US" sz="1600" dirty="0"/>
                        <a:t>accuracy-0.79</a:t>
                      </a:r>
                    </a:p>
                  </a:txBody>
                  <a:tcPr/>
                </a:tc>
                <a:tc>
                  <a:txBody>
                    <a:bodyPr/>
                    <a:lstStyle/>
                    <a:p>
                      <a:r>
                        <a:rPr lang="en-US" sz="1600" dirty="0"/>
                        <a:t>precision-0.83</a:t>
                      </a:r>
                    </a:p>
                    <a:p>
                      <a:r>
                        <a:rPr lang="en-US" sz="1600" dirty="0"/>
                        <a:t>recall-0.67</a:t>
                      </a:r>
                    </a:p>
                    <a:p>
                      <a:r>
                        <a:rPr lang="en-US" sz="1600" dirty="0"/>
                        <a:t>accuracy-0.81</a:t>
                      </a:r>
                    </a:p>
                  </a:txBody>
                  <a:tcPr/>
                </a:tc>
                <a:extLst>
                  <a:ext uri="{0D108BD9-81ED-4DB2-BD59-A6C34878D82A}">
                    <a16:rowId xmlns:a16="http://schemas.microsoft.com/office/drawing/2014/main" val="2814492326"/>
                  </a:ext>
                </a:extLst>
              </a:tr>
              <a:tr h="809106">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600" b="0" kern="1200" dirty="0">
                          <a:solidFill>
                            <a:schemeClr val="dk1"/>
                          </a:solidFill>
                          <a:effectLst/>
                          <a:latin typeface="+mn-lt"/>
                          <a:ea typeface="+mn-ea"/>
                          <a:cs typeface="+mn-cs"/>
                        </a:rPr>
                        <a:t>Go Long Direction Prediction using Volatility Indicators </a:t>
                      </a:r>
                      <a:endParaRPr lang="en-US" sz="1600" b="0" dirty="0"/>
                    </a:p>
                    <a:p>
                      <a:endParaRPr lang="en-US" sz="1600" b="0" dirty="0"/>
                    </a:p>
                  </a:txBody>
                  <a:tcPr/>
                </a:tc>
                <a:tc>
                  <a:txBody>
                    <a:bodyPr/>
                    <a:lstStyle/>
                    <a:p>
                      <a:r>
                        <a:rPr lang="en-US" sz="1600" dirty="0"/>
                        <a:t>precision-0.84</a:t>
                      </a:r>
                    </a:p>
                    <a:p>
                      <a:r>
                        <a:rPr lang="en-US" sz="1600" dirty="0"/>
                        <a:t>recall-0.69</a:t>
                      </a:r>
                    </a:p>
                    <a:p>
                      <a:r>
                        <a:rPr lang="en-US" sz="1600" dirty="0"/>
                        <a:t>Accuracy-0.82</a:t>
                      </a:r>
                    </a:p>
                  </a:txBody>
                  <a:tcPr/>
                </a:tc>
                <a:tc>
                  <a:txBody>
                    <a:bodyPr/>
                    <a:lstStyle/>
                    <a:p>
                      <a:r>
                        <a:rPr lang="en-US" sz="1600" dirty="0"/>
                        <a:t>precision-0.81</a:t>
                      </a:r>
                    </a:p>
                    <a:p>
                      <a:r>
                        <a:rPr lang="en-US" sz="1600" dirty="0"/>
                        <a:t>recall-0.63</a:t>
                      </a:r>
                    </a:p>
                    <a:p>
                      <a:r>
                        <a:rPr lang="en-US" sz="1600" dirty="0"/>
                        <a:t>accuracy-0.79</a:t>
                      </a:r>
                    </a:p>
                  </a:txBody>
                  <a:tcPr/>
                </a:tc>
                <a:tc>
                  <a:txBody>
                    <a:bodyPr/>
                    <a:lstStyle/>
                    <a:p>
                      <a:r>
                        <a:rPr lang="en-US" sz="1600" dirty="0"/>
                        <a:t>precision-0.80</a:t>
                      </a:r>
                    </a:p>
                    <a:p>
                      <a:r>
                        <a:rPr lang="en-US" sz="1600" dirty="0"/>
                        <a:t>recall-0.67</a:t>
                      </a:r>
                    </a:p>
                    <a:p>
                      <a:r>
                        <a:rPr lang="en-US" sz="1600" dirty="0"/>
                        <a:t>accuracy-0.81</a:t>
                      </a:r>
                    </a:p>
                  </a:txBody>
                  <a:tcPr/>
                </a:tc>
                <a:extLst>
                  <a:ext uri="{0D108BD9-81ED-4DB2-BD59-A6C34878D82A}">
                    <a16:rowId xmlns:a16="http://schemas.microsoft.com/office/drawing/2014/main" val="1608354669"/>
                  </a:ext>
                </a:extLst>
              </a:tr>
            </a:tbl>
          </a:graphicData>
        </a:graphic>
      </p:graphicFrame>
      <p:sp>
        <p:nvSpPr>
          <p:cNvPr id="4" name="Arrow: Right 3">
            <a:extLst>
              <a:ext uri="{FF2B5EF4-FFF2-40B4-BE49-F238E27FC236}">
                <a16:creationId xmlns:a16="http://schemas.microsoft.com/office/drawing/2014/main" id="{328AEE7B-D2D5-426F-B425-29D6D93E32C5}"/>
              </a:ext>
            </a:extLst>
          </p:cNvPr>
          <p:cNvSpPr/>
          <p:nvPr/>
        </p:nvSpPr>
        <p:spPr>
          <a:xfrm>
            <a:off x="8560904" y="3082413"/>
            <a:ext cx="612593" cy="346587"/>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xtBox 5">
            <a:extLst>
              <a:ext uri="{FF2B5EF4-FFF2-40B4-BE49-F238E27FC236}">
                <a16:creationId xmlns:a16="http://schemas.microsoft.com/office/drawing/2014/main" id="{D2335991-F26F-4B4D-9CF5-B81CC3713F77}"/>
              </a:ext>
            </a:extLst>
          </p:cNvPr>
          <p:cNvSpPr txBox="1"/>
          <p:nvPr/>
        </p:nvSpPr>
        <p:spPr>
          <a:xfrm>
            <a:off x="9173497" y="2743850"/>
            <a:ext cx="2595170" cy="1200329"/>
          </a:xfrm>
          <a:prstGeom prst="rect">
            <a:avLst/>
          </a:prstGeom>
          <a:solidFill>
            <a:schemeClr val="accent2">
              <a:lumMod val="40000"/>
              <a:lumOff val="60000"/>
            </a:schemeClr>
          </a:solidFill>
        </p:spPr>
        <p:txBody>
          <a:bodyPr wrap="square">
            <a:spAutoFit/>
          </a:bodyPr>
          <a:lstStyle/>
          <a:p>
            <a:r>
              <a:rPr lang="en-US" b="1" dirty="0"/>
              <a:t>considerable precision, recall and accuracy in direction prediction</a:t>
            </a:r>
          </a:p>
        </p:txBody>
      </p:sp>
    </p:spTree>
    <p:extLst>
      <p:ext uri="{BB962C8B-B14F-4D97-AF65-F5344CB8AC3E}">
        <p14:creationId xmlns:p14="http://schemas.microsoft.com/office/powerpoint/2010/main" val="134648599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Model Deployment </a:t>
            </a:r>
          </a:p>
        </p:txBody>
      </p:sp>
      <p:sp>
        <p:nvSpPr>
          <p:cNvPr id="3" name="TextBox 2"/>
          <p:cNvSpPr txBox="1"/>
          <p:nvPr/>
        </p:nvSpPr>
        <p:spPr>
          <a:xfrm>
            <a:off x="6155140" y="1049867"/>
            <a:ext cx="5732061" cy="338554"/>
          </a:xfrm>
          <a:prstGeom prst="rect">
            <a:avLst/>
          </a:prstGeom>
          <a:noFill/>
        </p:spPr>
        <p:txBody>
          <a:bodyPr wrap="square" rtlCol="0">
            <a:spAutoFit/>
          </a:bodyPr>
          <a:lstStyle/>
          <a:p>
            <a:pPr algn="r"/>
            <a:r>
              <a:rPr lang="en-US" sz="1600" dirty="0"/>
              <a:t>Demonstration </a:t>
            </a:r>
          </a:p>
        </p:txBody>
      </p:sp>
      <p:pic>
        <p:nvPicPr>
          <p:cNvPr id="5" name="Picture 4">
            <a:extLst>
              <a:ext uri="{FF2B5EF4-FFF2-40B4-BE49-F238E27FC236}">
                <a16:creationId xmlns:a16="http://schemas.microsoft.com/office/drawing/2014/main" id="{22E622DA-E051-4B60-BECA-47E1785E5D68}"/>
              </a:ext>
            </a:extLst>
          </p:cNvPr>
          <p:cNvPicPr>
            <a:picLocks noChangeAspect="1"/>
          </p:cNvPicPr>
          <p:nvPr/>
        </p:nvPicPr>
        <p:blipFill>
          <a:blip r:embed="rId2"/>
          <a:stretch>
            <a:fillRect/>
          </a:stretch>
        </p:blipFill>
        <p:spPr>
          <a:xfrm>
            <a:off x="451980" y="1336778"/>
            <a:ext cx="6208312" cy="2660705"/>
          </a:xfrm>
          <a:prstGeom prst="rect">
            <a:avLst/>
          </a:prstGeom>
        </p:spPr>
      </p:pic>
      <p:cxnSp>
        <p:nvCxnSpPr>
          <p:cNvPr id="9" name="Straight Connector 8">
            <a:extLst>
              <a:ext uri="{FF2B5EF4-FFF2-40B4-BE49-F238E27FC236}">
                <a16:creationId xmlns:a16="http://schemas.microsoft.com/office/drawing/2014/main" id="{94C2163A-00AA-4EBE-9C8C-C97EC7091CE9}"/>
              </a:ext>
            </a:extLst>
          </p:cNvPr>
          <p:cNvCxnSpPr/>
          <p:nvPr/>
        </p:nvCxnSpPr>
        <p:spPr>
          <a:xfrm>
            <a:off x="7043351" y="1394599"/>
            <a:ext cx="0" cy="4975309"/>
          </a:xfrm>
          <a:prstGeom prst="line">
            <a:avLst/>
          </a:prstGeom>
        </p:spPr>
        <p:style>
          <a:lnRef idx="1">
            <a:schemeClr val="dk1"/>
          </a:lnRef>
          <a:fillRef idx="0">
            <a:schemeClr val="dk1"/>
          </a:fillRef>
          <a:effectRef idx="0">
            <a:schemeClr val="dk1"/>
          </a:effectRef>
          <a:fontRef idx="minor">
            <a:schemeClr val="tx1"/>
          </a:fontRef>
        </p:style>
      </p:cxnSp>
      <p:sp>
        <p:nvSpPr>
          <p:cNvPr id="11" name="TextBox 10">
            <a:extLst>
              <a:ext uri="{FF2B5EF4-FFF2-40B4-BE49-F238E27FC236}">
                <a16:creationId xmlns:a16="http://schemas.microsoft.com/office/drawing/2014/main" id="{E54AC259-D06B-4CB0-AB80-503A3AE3B5E3}"/>
              </a:ext>
            </a:extLst>
          </p:cNvPr>
          <p:cNvSpPr txBox="1"/>
          <p:nvPr/>
        </p:nvSpPr>
        <p:spPr>
          <a:xfrm>
            <a:off x="7295521" y="1906709"/>
            <a:ext cx="4473146" cy="1477328"/>
          </a:xfrm>
          <a:prstGeom prst="rect">
            <a:avLst/>
          </a:prstGeom>
          <a:solidFill>
            <a:schemeClr val="accent1">
              <a:lumMod val="40000"/>
              <a:lumOff val="60000"/>
            </a:schemeClr>
          </a:solidFill>
        </p:spPr>
        <p:txBody>
          <a:bodyPr wrap="square">
            <a:spAutoFit/>
          </a:bodyPr>
          <a:lstStyle/>
          <a:p>
            <a:r>
              <a:rPr lang="en-US" dirty="0">
                <a:latin typeface="Times New Roman" panose="02020603050405020304" pitchFamily="18" charset="0"/>
                <a:cs typeface="Times New Roman" panose="02020603050405020304" pitchFamily="18" charset="0"/>
              </a:rPr>
              <a:t>As per the proposal for future assignments, the dashboard takes API as an input Derived from the machine/deep learning algorithms for multi-label features with an end-to-end UI Interface.</a:t>
            </a:r>
          </a:p>
        </p:txBody>
      </p:sp>
      <p:pic>
        <p:nvPicPr>
          <p:cNvPr id="4" name="Picture 3">
            <a:extLst>
              <a:ext uri="{FF2B5EF4-FFF2-40B4-BE49-F238E27FC236}">
                <a16:creationId xmlns:a16="http://schemas.microsoft.com/office/drawing/2014/main" id="{9E49AF1F-17D9-49B0-AC58-2822EEBD903C}"/>
              </a:ext>
            </a:extLst>
          </p:cNvPr>
          <p:cNvPicPr>
            <a:picLocks noChangeAspect="1"/>
          </p:cNvPicPr>
          <p:nvPr/>
        </p:nvPicPr>
        <p:blipFill>
          <a:blip r:embed="rId3"/>
          <a:stretch>
            <a:fillRect/>
          </a:stretch>
        </p:blipFill>
        <p:spPr>
          <a:xfrm>
            <a:off x="545772" y="4166208"/>
            <a:ext cx="3522644" cy="2122918"/>
          </a:xfrm>
          <a:prstGeom prst="rect">
            <a:avLst/>
          </a:prstGeom>
        </p:spPr>
      </p:pic>
    </p:spTree>
    <p:extLst>
      <p:ext uri="{BB962C8B-B14F-4D97-AF65-F5344CB8AC3E}">
        <p14:creationId xmlns:p14="http://schemas.microsoft.com/office/powerpoint/2010/main" val="34369647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C40624-2BF1-4E0F-B92A-7A60DF36EFB9}"/>
              </a:ext>
            </a:extLst>
          </p:cNvPr>
          <p:cNvSpPr>
            <a:spLocks noGrp="1"/>
          </p:cNvSpPr>
          <p:nvPr>
            <p:ph type="title"/>
          </p:nvPr>
        </p:nvSpPr>
        <p:spPr/>
        <p:txBody>
          <a:bodyPr>
            <a:noAutofit/>
          </a:bodyPr>
          <a:lstStyle/>
          <a:p>
            <a:pPr algn="l"/>
            <a:r>
              <a:rPr lang="en-US" sz="2400" dirty="0"/>
              <a:t>Results and Insights</a:t>
            </a:r>
          </a:p>
        </p:txBody>
      </p:sp>
      <p:graphicFrame>
        <p:nvGraphicFramePr>
          <p:cNvPr id="3" name="Table 3">
            <a:extLst>
              <a:ext uri="{FF2B5EF4-FFF2-40B4-BE49-F238E27FC236}">
                <a16:creationId xmlns:a16="http://schemas.microsoft.com/office/drawing/2014/main" id="{4CB985F9-99EB-4423-BA3C-40181D261C12}"/>
              </a:ext>
            </a:extLst>
          </p:cNvPr>
          <p:cNvGraphicFramePr>
            <a:graphicFrameLocks noGrp="1"/>
          </p:cNvGraphicFramePr>
          <p:nvPr>
            <p:extLst>
              <p:ext uri="{D42A27DB-BD31-4B8C-83A1-F6EECF244321}">
                <p14:modId xmlns:p14="http://schemas.microsoft.com/office/powerpoint/2010/main" val="3786361659"/>
              </p:ext>
            </p:extLst>
          </p:nvPr>
        </p:nvGraphicFramePr>
        <p:xfrm>
          <a:off x="225287" y="1419198"/>
          <a:ext cx="8083824" cy="4799704"/>
        </p:xfrm>
        <a:graphic>
          <a:graphicData uri="http://schemas.openxmlformats.org/drawingml/2006/table">
            <a:tbl>
              <a:tblPr firstRow="1" bandRow="1">
                <a:tableStyleId>{5C22544A-7EE6-4342-B048-85BDC9FD1C3A}</a:tableStyleId>
              </a:tblPr>
              <a:tblGrid>
                <a:gridCol w="3109080">
                  <a:extLst>
                    <a:ext uri="{9D8B030D-6E8A-4147-A177-3AD203B41FA5}">
                      <a16:colId xmlns:a16="http://schemas.microsoft.com/office/drawing/2014/main" val="4219639610"/>
                    </a:ext>
                  </a:extLst>
                </a:gridCol>
                <a:gridCol w="1735860">
                  <a:extLst>
                    <a:ext uri="{9D8B030D-6E8A-4147-A177-3AD203B41FA5}">
                      <a16:colId xmlns:a16="http://schemas.microsoft.com/office/drawing/2014/main" val="1669447782"/>
                    </a:ext>
                  </a:extLst>
                </a:gridCol>
                <a:gridCol w="1602282">
                  <a:extLst>
                    <a:ext uri="{9D8B030D-6E8A-4147-A177-3AD203B41FA5}">
                      <a16:colId xmlns:a16="http://schemas.microsoft.com/office/drawing/2014/main" val="2157121228"/>
                    </a:ext>
                  </a:extLst>
                </a:gridCol>
                <a:gridCol w="1636602">
                  <a:extLst>
                    <a:ext uri="{9D8B030D-6E8A-4147-A177-3AD203B41FA5}">
                      <a16:colId xmlns:a16="http://schemas.microsoft.com/office/drawing/2014/main" val="2436946099"/>
                    </a:ext>
                  </a:extLst>
                </a:gridCol>
              </a:tblGrid>
              <a:tr h="346096">
                <a:tc>
                  <a:txBody>
                    <a:bodyPr/>
                    <a:lstStyle/>
                    <a:p>
                      <a:endParaRPr lang="en-US" sz="1600" dirty="0"/>
                    </a:p>
                  </a:txBody>
                  <a:tcPr/>
                </a:tc>
                <a:tc>
                  <a:txBody>
                    <a:bodyPr/>
                    <a:lstStyle/>
                    <a:p>
                      <a:r>
                        <a:rPr lang="en-US" sz="1600" dirty="0"/>
                        <a:t>HDFC</a:t>
                      </a:r>
                    </a:p>
                  </a:txBody>
                  <a:tcPr/>
                </a:tc>
                <a:tc>
                  <a:txBody>
                    <a:bodyPr/>
                    <a:lstStyle/>
                    <a:p>
                      <a:r>
                        <a:rPr lang="en-US" sz="1600" dirty="0"/>
                        <a:t>KOTAK</a:t>
                      </a:r>
                    </a:p>
                  </a:txBody>
                  <a:tcPr/>
                </a:tc>
                <a:tc>
                  <a:txBody>
                    <a:bodyPr/>
                    <a:lstStyle/>
                    <a:p>
                      <a:r>
                        <a:rPr lang="en-US" sz="1600" dirty="0"/>
                        <a:t>SBI</a:t>
                      </a:r>
                    </a:p>
                  </a:txBody>
                  <a:tcPr/>
                </a:tc>
                <a:extLst>
                  <a:ext uri="{0D108BD9-81ED-4DB2-BD59-A6C34878D82A}">
                    <a16:rowId xmlns:a16="http://schemas.microsoft.com/office/drawing/2014/main" val="3870858729"/>
                  </a:ext>
                </a:extLst>
              </a:tr>
              <a:tr h="1090044">
                <a:tc>
                  <a:txBody>
                    <a:bodyPr/>
                    <a:lstStyle/>
                    <a:p>
                      <a:r>
                        <a:rPr lang="en-US" sz="1600" b="0" dirty="0"/>
                        <a:t>Direction Detection </a:t>
                      </a:r>
                      <a:r>
                        <a:rPr lang="en-IN" sz="1600" b="0" kern="1200" dirty="0">
                          <a:solidFill>
                            <a:schemeClr val="dk1"/>
                          </a:solidFill>
                          <a:effectLst/>
                          <a:latin typeface="+mn-lt"/>
                          <a:ea typeface="+mn-ea"/>
                          <a:cs typeface="+mn-cs"/>
                        </a:rPr>
                        <a:t>by 6,10,14 days consecutive closing prices split week on the week</a:t>
                      </a:r>
                    </a:p>
                    <a:p>
                      <a:pPr marL="0" marR="0" lvl="0" indent="0" algn="l" defTabSz="914400" rtl="0" eaLnBrk="1" fontAlgn="auto" latinLnBrk="0" hangingPunct="1">
                        <a:lnSpc>
                          <a:spcPct val="100000"/>
                        </a:lnSpc>
                        <a:spcBef>
                          <a:spcPts val="0"/>
                        </a:spcBef>
                        <a:spcAft>
                          <a:spcPts val="0"/>
                        </a:spcAft>
                        <a:buClrTx/>
                        <a:buSzTx/>
                        <a:buFontTx/>
                        <a:buNone/>
                        <a:tabLst/>
                        <a:defRPr/>
                      </a:pPr>
                      <a:r>
                        <a:rPr lang="en-IN" sz="1600" b="0" kern="1200" dirty="0">
                          <a:solidFill>
                            <a:schemeClr val="dk1"/>
                          </a:solidFill>
                          <a:effectLst/>
                          <a:latin typeface="+mn-lt"/>
                          <a:ea typeface="+mn-ea"/>
                          <a:cs typeface="+mn-cs"/>
                        </a:rPr>
                        <a:t>(RF Classifier )</a:t>
                      </a:r>
                      <a:endParaRPr lang="en-US" sz="1600" b="0" dirty="0"/>
                    </a:p>
                  </a:txBody>
                  <a:tcPr/>
                </a:tc>
                <a:tc>
                  <a:txBody>
                    <a:bodyPr/>
                    <a:lstStyle/>
                    <a:p>
                      <a:r>
                        <a:rPr lang="en-US" sz="1600" b="1" dirty="0"/>
                        <a:t>precision-0.85</a:t>
                      </a:r>
                    </a:p>
                    <a:p>
                      <a:r>
                        <a:rPr lang="en-US" sz="1600" b="1" dirty="0"/>
                        <a:t>recall-0.89</a:t>
                      </a:r>
                    </a:p>
                    <a:p>
                      <a:r>
                        <a:rPr lang="en-US" sz="1600" b="1" dirty="0"/>
                        <a:t>accuracy-0.87</a:t>
                      </a:r>
                    </a:p>
                  </a:txBody>
                  <a:tcPr/>
                </a:tc>
                <a:tc>
                  <a:txBody>
                    <a:bodyPr/>
                    <a:lstStyle/>
                    <a:p>
                      <a:r>
                        <a:rPr lang="en-US" sz="1600" b="1" dirty="0"/>
                        <a:t>Precision-0.71</a:t>
                      </a:r>
                    </a:p>
                    <a:p>
                      <a:r>
                        <a:rPr lang="en-US" sz="1600" b="1" dirty="0"/>
                        <a:t>recall-0.79</a:t>
                      </a:r>
                    </a:p>
                    <a:p>
                      <a:r>
                        <a:rPr lang="en-US" sz="1600" b="1" dirty="0"/>
                        <a:t>accuracy-0.74</a:t>
                      </a:r>
                    </a:p>
                  </a:txBody>
                  <a:tcPr/>
                </a:tc>
                <a:tc>
                  <a:txBody>
                    <a:bodyPr/>
                    <a:lstStyle/>
                    <a:p>
                      <a:r>
                        <a:rPr lang="en-US" sz="1600" b="1" dirty="0"/>
                        <a:t>Precision-0.83</a:t>
                      </a:r>
                    </a:p>
                    <a:p>
                      <a:r>
                        <a:rPr lang="en-US" sz="1600" b="1" dirty="0"/>
                        <a:t>recall-0.88</a:t>
                      </a:r>
                    </a:p>
                    <a:p>
                      <a:r>
                        <a:rPr lang="en-US" sz="1600" b="1" dirty="0"/>
                        <a:t>accuracy-0.85</a:t>
                      </a:r>
                    </a:p>
                  </a:txBody>
                  <a:tcPr/>
                </a:tc>
                <a:extLst>
                  <a:ext uri="{0D108BD9-81ED-4DB2-BD59-A6C34878D82A}">
                    <a16:rowId xmlns:a16="http://schemas.microsoft.com/office/drawing/2014/main" val="4048329215"/>
                  </a:ext>
                </a:extLst>
              </a:tr>
              <a:tr h="840891">
                <a:tc>
                  <a:txBody>
                    <a:bodyPr/>
                    <a:lstStyle/>
                    <a:p>
                      <a:r>
                        <a:rPr lang="en-IN" sz="1600" b="0" kern="1200" dirty="0">
                          <a:solidFill>
                            <a:schemeClr val="dk1"/>
                          </a:solidFill>
                          <a:effectLst/>
                          <a:latin typeface="+mn-lt"/>
                          <a:ea typeface="+mn-ea"/>
                          <a:cs typeface="+mn-cs"/>
                        </a:rPr>
                        <a:t>Go Long Direction Prediction using Volume Indicators </a:t>
                      </a:r>
                    </a:p>
                    <a:p>
                      <a:pPr marL="0" marR="0" lvl="0" indent="0" algn="l" defTabSz="914400" rtl="0" eaLnBrk="1" fontAlgn="auto" latinLnBrk="0" hangingPunct="1">
                        <a:lnSpc>
                          <a:spcPct val="100000"/>
                        </a:lnSpc>
                        <a:spcBef>
                          <a:spcPts val="0"/>
                        </a:spcBef>
                        <a:spcAft>
                          <a:spcPts val="0"/>
                        </a:spcAft>
                        <a:buClrTx/>
                        <a:buSzTx/>
                        <a:buFontTx/>
                        <a:buNone/>
                        <a:tabLst/>
                        <a:defRPr/>
                      </a:pPr>
                      <a:r>
                        <a:rPr lang="en-IN" sz="1600" b="0" kern="1200" dirty="0">
                          <a:solidFill>
                            <a:schemeClr val="dk1"/>
                          </a:solidFill>
                          <a:effectLst/>
                          <a:latin typeface="+mn-lt"/>
                          <a:ea typeface="+mn-ea"/>
                          <a:cs typeface="+mn-cs"/>
                        </a:rPr>
                        <a:t>(LR Classifier )</a:t>
                      </a:r>
                      <a:endParaRPr lang="en-US" sz="1600" b="0" dirty="0"/>
                    </a:p>
                  </a:txBody>
                  <a:tcPr/>
                </a:tc>
                <a:tc>
                  <a:txBody>
                    <a:bodyPr/>
                    <a:lstStyle/>
                    <a:p>
                      <a:r>
                        <a:rPr lang="en-US" sz="1600" b="1" dirty="0"/>
                        <a:t>precision-0.98</a:t>
                      </a:r>
                    </a:p>
                    <a:p>
                      <a:r>
                        <a:rPr lang="en-US" sz="1600" b="1" dirty="0"/>
                        <a:t>recall-0.83</a:t>
                      </a:r>
                    </a:p>
                    <a:p>
                      <a:r>
                        <a:rPr lang="en-US" sz="1600" b="1" dirty="0"/>
                        <a:t>accuracy-0.92</a:t>
                      </a:r>
                    </a:p>
                  </a:txBody>
                  <a:tcPr/>
                </a:tc>
                <a:tc>
                  <a:txBody>
                    <a:bodyPr/>
                    <a:lstStyle/>
                    <a:p>
                      <a:r>
                        <a:rPr lang="en-US" sz="1600" b="1" dirty="0"/>
                        <a:t>precision-0.99</a:t>
                      </a:r>
                    </a:p>
                    <a:p>
                      <a:r>
                        <a:rPr lang="en-US" sz="1600" b="1" dirty="0"/>
                        <a:t>recall-0.93</a:t>
                      </a:r>
                    </a:p>
                    <a:p>
                      <a:r>
                        <a:rPr lang="en-US" sz="1600" b="1" dirty="0"/>
                        <a:t>accuracy-0.97</a:t>
                      </a:r>
                    </a:p>
                  </a:txBody>
                  <a:tcPr/>
                </a:tc>
                <a:tc>
                  <a:txBody>
                    <a:bodyPr/>
                    <a:lstStyle/>
                    <a:p>
                      <a:r>
                        <a:rPr lang="en-US" sz="1600" b="1" dirty="0"/>
                        <a:t>precision-0.92</a:t>
                      </a:r>
                    </a:p>
                    <a:p>
                      <a:r>
                        <a:rPr lang="en-US" sz="1600" b="1" dirty="0"/>
                        <a:t>recall-0.80</a:t>
                      </a:r>
                    </a:p>
                    <a:p>
                      <a:r>
                        <a:rPr lang="en-US" sz="1600" b="1" dirty="0"/>
                        <a:t>accuracy-0.90</a:t>
                      </a:r>
                    </a:p>
                  </a:txBody>
                  <a:tcPr/>
                </a:tc>
                <a:extLst>
                  <a:ext uri="{0D108BD9-81ED-4DB2-BD59-A6C34878D82A}">
                    <a16:rowId xmlns:a16="http://schemas.microsoft.com/office/drawing/2014/main" val="3794504522"/>
                  </a:ext>
                </a:extLst>
              </a:tr>
              <a:tr h="840891">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600" b="0" kern="1200" dirty="0">
                          <a:solidFill>
                            <a:schemeClr val="dk1"/>
                          </a:solidFill>
                          <a:effectLst/>
                          <a:latin typeface="+mn-lt"/>
                          <a:ea typeface="+mn-ea"/>
                          <a:cs typeface="+mn-cs"/>
                        </a:rPr>
                        <a:t>Go Long Direction Prediction using Momentum Indicators </a:t>
                      </a:r>
                      <a:endParaRPr lang="en-US" sz="1600" b="0" dirty="0"/>
                    </a:p>
                    <a:p>
                      <a:pPr marL="0" marR="0" lvl="0" indent="0" algn="l" defTabSz="914400" rtl="0" eaLnBrk="1" fontAlgn="auto" latinLnBrk="0" hangingPunct="1">
                        <a:lnSpc>
                          <a:spcPct val="100000"/>
                        </a:lnSpc>
                        <a:spcBef>
                          <a:spcPts val="0"/>
                        </a:spcBef>
                        <a:spcAft>
                          <a:spcPts val="0"/>
                        </a:spcAft>
                        <a:buClrTx/>
                        <a:buSzTx/>
                        <a:buFontTx/>
                        <a:buNone/>
                        <a:tabLst/>
                        <a:defRPr/>
                      </a:pPr>
                      <a:r>
                        <a:rPr lang="en-IN" sz="1600" b="0" kern="1200" dirty="0">
                          <a:solidFill>
                            <a:schemeClr val="dk1"/>
                          </a:solidFill>
                          <a:effectLst/>
                          <a:latin typeface="+mn-lt"/>
                          <a:ea typeface="+mn-ea"/>
                          <a:cs typeface="+mn-cs"/>
                        </a:rPr>
                        <a:t>(LR Classifier )</a:t>
                      </a:r>
                      <a:endParaRPr lang="en-US" sz="1600" b="0" dirty="0"/>
                    </a:p>
                  </a:txBody>
                  <a:tcPr/>
                </a:tc>
                <a:tc>
                  <a:txBody>
                    <a:bodyPr/>
                    <a:lstStyle/>
                    <a:p>
                      <a:r>
                        <a:rPr lang="en-US" sz="1600" dirty="0"/>
                        <a:t>precision-0.71</a:t>
                      </a:r>
                    </a:p>
                    <a:p>
                      <a:r>
                        <a:rPr lang="en-US" sz="1600" dirty="0"/>
                        <a:t>recall-0.63</a:t>
                      </a:r>
                    </a:p>
                    <a:p>
                      <a:r>
                        <a:rPr lang="en-US" sz="1600" dirty="0"/>
                        <a:t>Accuracy-0.76</a:t>
                      </a:r>
                    </a:p>
                  </a:txBody>
                  <a:tcPr/>
                </a:tc>
                <a:tc>
                  <a:txBody>
                    <a:bodyPr/>
                    <a:lstStyle/>
                    <a:p>
                      <a:r>
                        <a:rPr lang="en-US" sz="1600" dirty="0"/>
                        <a:t>precision-0.73</a:t>
                      </a:r>
                    </a:p>
                    <a:p>
                      <a:r>
                        <a:rPr lang="en-US" sz="1600" dirty="0"/>
                        <a:t>recall-0.61</a:t>
                      </a:r>
                    </a:p>
                    <a:p>
                      <a:r>
                        <a:rPr lang="en-US" sz="1600" dirty="0"/>
                        <a:t>accuracy-0.75</a:t>
                      </a:r>
                    </a:p>
                  </a:txBody>
                  <a:tcPr/>
                </a:tc>
                <a:tc>
                  <a:txBody>
                    <a:bodyPr/>
                    <a:lstStyle/>
                    <a:p>
                      <a:r>
                        <a:rPr lang="en-US" sz="1600" dirty="0"/>
                        <a:t>precision-0.69</a:t>
                      </a:r>
                    </a:p>
                    <a:p>
                      <a:r>
                        <a:rPr lang="en-US" sz="1600" dirty="0"/>
                        <a:t>recall-0.62</a:t>
                      </a:r>
                    </a:p>
                    <a:p>
                      <a:r>
                        <a:rPr lang="en-US" sz="1600" dirty="0"/>
                        <a:t>accuracy-0.74</a:t>
                      </a:r>
                    </a:p>
                  </a:txBody>
                  <a:tcPr/>
                </a:tc>
                <a:extLst>
                  <a:ext uri="{0D108BD9-81ED-4DB2-BD59-A6C34878D82A}">
                    <a16:rowId xmlns:a16="http://schemas.microsoft.com/office/drawing/2014/main" val="2376373027"/>
                  </a:ext>
                </a:extLst>
              </a:tr>
              <a:tr h="840891">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600" b="0" kern="1200" dirty="0">
                          <a:solidFill>
                            <a:schemeClr val="dk1"/>
                          </a:solidFill>
                          <a:effectLst/>
                          <a:latin typeface="+mn-lt"/>
                          <a:ea typeface="+mn-ea"/>
                          <a:cs typeface="+mn-cs"/>
                        </a:rPr>
                        <a:t>Go Long Direction Prediction using Trend Indicators </a:t>
                      </a:r>
                      <a:endParaRPr lang="en-US" sz="1600" b="0" dirty="0"/>
                    </a:p>
                    <a:p>
                      <a:pPr marL="0" marR="0" lvl="0" indent="0" algn="l" defTabSz="914400" rtl="0" eaLnBrk="1" fontAlgn="auto" latinLnBrk="0" hangingPunct="1">
                        <a:lnSpc>
                          <a:spcPct val="100000"/>
                        </a:lnSpc>
                        <a:spcBef>
                          <a:spcPts val="0"/>
                        </a:spcBef>
                        <a:spcAft>
                          <a:spcPts val="0"/>
                        </a:spcAft>
                        <a:buClrTx/>
                        <a:buSzTx/>
                        <a:buFontTx/>
                        <a:buNone/>
                        <a:tabLst/>
                        <a:defRPr/>
                      </a:pPr>
                      <a:r>
                        <a:rPr lang="en-IN" sz="1600" b="0" kern="1200" dirty="0">
                          <a:solidFill>
                            <a:schemeClr val="dk1"/>
                          </a:solidFill>
                          <a:effectLst/>
                          <a:latin typeface="+mn-lt"/>
                          <a:ea typeface="+mn-ea"/>
                          <a:cs typeface="+mn-cs"/>
                        </a:rPr>
                        <a:t>(XG Boost Classifier )</a:t>
                      </a:r>
                      <a:endParaRPr lang="en-US" sz="1600" b="0" dirty="0"/>
                    </a:p>
                  </a:txBody>
                  <a:tcPr/>
                </a:tc>
                <a:tc>
                  <a:txBody>
                    <a:bodyPr/>
                    <a:lstStyle/>
                    <a:p>
                      <a:r>
                        <a:rPr lang="en-US" sz="1600" dirty="0"/>
                        <a:t>precision-0.85</a:t>
                      </a:r>
                    </a:p>
                    <a:p>
                      <a:r>
                        <a:rPr lang="en-US" sz="1600" dirty="0"/>
                        <a:t>recall-0.65</a:t>
                      </a:r>
                    </a:p>
                    <a:p>
                      <a:r>
                        <a:rPr lang="en-US" sz="1600" dirty="0"/>
                        <a:t>Accuracy-0.82</a:t>
                      </a:r>
                    </a:p>
                  </a:txBody>
                  <a:tcPr/>
                </a:tc>
                <a:tc>
                  <a:txBody>
                    <a:bodyPr/>
                    <a:lstStyle/>
                    <a:p>
                      <a:r>
                        <a:rPr lang="en-US" sz="1600" dirty="0"/>
                        <a:t>precision-0.82</a:t>
                      </a:r>
                    </a:p>
                    <a:p>
                      <a:r>
                        <a:rPr lang="en-US" sz="1600" dirty="0"/>
                        <a:t>recall-0.61</a:t>
                      </a:r>
                    </a:p>
                    <a:p>
                      <a:r>
                        <a:rPr lang="en-US" sz="1600" dirty="0"/>
                        <a:t>accuracy-0.79</a:t>
                      </a:r>
                    </a:p>
                  </a:txBody>
                  <a:tcPr/>
                </a:tc>
                <a:tc>
                  <a:txBody>
                    <a:bodyPr/>
                    <a:lstStyle/>
                    <a:p>
                      <a:r>
                        <a:rPr lang="en-US" sz="1600" dirty="0"/>
                        <a:t>precision-0.83</a:t>
                      </a:r>
                    </a:p>
                    <a:p>
                      <a:r>
                        <a:rPr lang="en-US" sz="1600" dirty="0"/>
                        <a:t>recall-0.67</a:t>
                      </a:r>
                    </a:p>
                    <a:p>
                      <a:r>
                        <a:rPr lang="en-US" sz="1600" dirty="0"/>
                        <a:t>accuracy-0.81</a:t>
                      </a:r>
                    </a:p>
                  </a:txBody>
                  <a:tcPr/>
                </a:tc>
                <a:extLst>
                  <a:ext uri="{0D108BD9-81ED-4DB2-BD59-A6C34878D82A}">
                    <a16:rowId xmlns:a16="http://schemas.microsoft.com/office/drawing/2014/main" val="2814492326"/>
                  </a:ext>
                </a:extLst>
              </a:tr>
              <a:tr h="840891">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600" b="0" kern="1200" dirty="0">
                          <a:solidFill>
                            <a:schemeClr val="dk1"/>
                          </a:solidFill>
                          <a:effectLst/>
                          <a:latin typeface="+mn-lt"/>
                          <a:ea typeface="+mn-ea"/>
                          <a:cs typeface="+mn-cs"/>
                        </a:rPr>
                        <a:t>Go Long Direction Prediction using Volatility Indicators </a:t>
                      </a:r>
                      <a:endParaRPr lang="en-US" sz="1600" b="0" dirty="0"/>
                    </a:p>
                    <a:p>
                      <a:pPr marL="0" marR="0" lvl="0" indent="0" algn="l" defTabSz="914400" rtl="0" eaLnBrk="1" fontAlgn="auto" latinLnBrk="0" hangingPunct="1">
                        <a:lnSpc>
                          <a:spcPct val="100000"/>
                        </a:lnSpc>
                        <a:spcBef>
                          <a:spcPts val="0"/>
                        </a:spcBef>
                        <a:spcAft>
                          <a:spcPts val="0"/>
                        </a:spcAft>
                        <a:buClrTx/>
                        <a:buSzTx/>
                        <a:buFontTx/>
                        <a:buNone/>
                        <a:tabLst/>
                        <a:defRPr/>
                      </a:pPr>
                      <a:r>
                        <a:rPr lang="en-IN" sz="1600" b="0" kern="1200" dirty="0">
                          <a:solidFill>
                            <a:schemeClr val="dk1"/>
                          </a:solidFill>
                          <a:effectLst/>
                          <a:latin typeface="+mn-lt"/>
                          <a:ea typeface="+mn-ea"/>
                          <a:cs typeface="+mn-cs"/>
                        </a:rPr>
                        <a:t>(XG Boost Classifier )</a:t>
                      </a:r>
                      <a:endParaRPr lang="en-US" sz="1600" b="0" dirty="0"/>
                    </a:p>
                  </a:txBody>
                  <a:tcPr/>
                </a:tc>
                <a:tc>
                  <a:txBody>
                    <a:bodyPr/>
                    <a:lstStyle/>
                    <a:p>
                      <a:r>
                        <a:rPr lang="en-US" sz="1600" dirty="0"/>
                        <a:t>precision-0.84</a:t>
                      </a:r>
                    </a:p>
                    <a:p>
                      <a:r>
                        <a:rPr lang="en-US" sz="1600" dirty="0"/>
                        <a:t>recall-0.69</a:t>
                      </a:r>
                    </a:p>
                    <a:p>
                      <a:r>
                        <a:rPr lang="en-US" sz="1600" dirty="0"/>
                        <a:t>Accuracy-0.82</a:t>
                      </a:r>
                    </a:p>
                  </a:txBody>
                  <a:tcPr/>
                </a:tc>
                <a:tc>
                  <a:txBody>
                    <a:bodyPr/>
                    <a:lstStyle/>
                    <a:p>
                      <a:r>
                        <a:rPr lang="en-US" sz="1600" dirty="0"/>
                        <a:t>precision-0.81</a:t>
                      </a:r>
                    </a:p>
                    <a:p>
                      <a:r>
                        <a:rPr lang="en-US" sz="1600" dirty="0"/>
                        <a:t>recall-0.63</a:t>
                      </a:r>
                    </a:p>
                    <a:p>
                      <a:r>
                        <a:rPr lang="en-US" sz="1600" dirty="0"/>
                        <a:t>accuracy-0.79</a:t>
                      </a:r>
                    </a:p>
                  </a:txBody>
                  <a:tcPr/>
                </a:tc>
                <a:tc>
                  <a:txBody>
                    <a:bodyPr/>
                    <a:lstStyle/>
                    <a:p>
                      <a:r>
                        <a:rPr lang="en-US" sz="1600" dirty="0"/>
                        <a:t>precision-0.80</a:t>
                      </a:r>
                    </a:p>
                    <a:p>
                      <a:r>
                        <a:rPr lang="en-US" sz="1600" dirty="0"/>
                        <a:t>recall-0.67</a:t>
                      </a:r>
                    </a:p>
                    <a:p>
                      <a:r>
                        <a:rPr lang="en-US" sz="1600" dirty="0"/>
                        <a:t>accuracy-0.81</a:t>
                      </a:r>
                    </a:p>
                  </a:txBody>
                  <a:tcPr/>
                </a:tc>
                <a:extLst>
                  <a:ext uri="{0D108BD9-81ED-4DB2-BD59-A6C34878D82A}">
                    <a16:rowId xmlns:a16="http://schemas.microsoft.com/office/drawing/2014/main" val="1608354669"/>
                  </a:ext>
                </a:extLst>
              </a:tr>
            </a:tbl>
          </a:graphicData>
        </a:graphic>
      </p:graphicFrame>
      <p:sp>
        <p:nvSpPr>
          <p:cNvPr id="5" name="TextBox 4">
            <a:extLst>
              <a:ext uri="{FF2B5EF4-FFF2-40B4-BE49-F238E27FC236}">
                <a16:creationId xmlns:a16="http://schemas.microsoft.com/office/drawing/2014/main" id="{02BD42CD-B276-40DF-A16B-66192095139D}"/>
              </a:ext>
            </a:extLst>
          </p:cNvPr>
          <p:cNvSpPr txBox="1"/>
          <p:nvPr/>
        </p:nvSpPr>
        <p:spPr>
          <a:xfrm>
            <a:off x="8309112" y="1049867"/>
            <a:ext cx="3299791" cy="369332"/>
          </a:xfrm>
          <a:prstGeom prst="rect">
            <a:avLst/>
          </a:prstGeom>
          <a:noFill/>
        </p:spPr>
        <p:txBody>
          <a:bodyPr wrap="square">
            <a:spAutoFit/>
          </a:bodyPr>
          <a:lstStyle/>
          <a:p>
            <a:pPr algn="r"/>
            <a:r>
              <a:rPr lang="en-US" sz="1800" dirty="0"/>
              <a:t>Key Findings | Suggestions </a:t>
            </a:r>
          </a:p>
        </p:txBody>
      </p:sp>
      <p:sp>
        <p:nvSpPr>
          <p:cNvPr id="8" name="TextBox 7">
            <a:extLst>
              <a:ext uri="{FF2B5EF4-FFF2-40B4-BE49-F238E27FC236}">
                <a16:creationId xmlns:a16="http://schemas.microsoft.com/office/drawing/2014/main" id="{8BB07DD8-1D6E-4364-B07B-5CDE6A5DB232}"/>
              </a:ext>
            </a:extLst>
          </p:cNvPr>
          <p:cNvSpPr txBox="1"/>
          <p:nvPr/>
        </p:nvSpPr>
        <p:spPr>
          <a:xfrm>
            <a:off x="8600663" y="3900895"/>
            <a:ext cx="3366050" cy="2318007"/>
          </a:xfrm>
          <a:prstGeom prst="rect">
            <a:avLst/>
          </a:prstGeom>
          <a:solidFill>
            <a:schemeClr val="accent3">
              <a:lumMod val="40000"/>
              <a:lumOff val="60000"/>
            </a:schemeClr>
          </a:solidFill>
        </p:spPr>
        <p:txBody>
          <a:bodyPr wrap="square">
            <a:spAutoFit/>
          </a:bodyPr>
          <a:lstStyle/>
          <a:p>
            <a:pPr marL="0" marR="0" algn="just">
              <a:lnSpc>
                <a:spcPct val="150000"/>
              </a:lnSpc>
              <a:spcBef>
                <a:spcPts val="0"/>
              </a:spcBef>
              <a:spcAft>
                <a:spcPts val="0"/>
              </a:spcAft>
            </a:pPr>
            <a:r>
              <a:rPr lang="en-IN" sz="1400" b="1" dirty="0">
                <a:effectLst/>
                <a:latin typeface="Roboto Slab (Headings)"/>
                <a:ea typeface="Times New Roman" panose="02020603050405020304" pitchFamily="18" charset="0"/>
              </a:rPr>
              <a:t>For a stop loss of 2.0 reward to risk ratio for approximate 0.8 Precision would be 2*.8/2*.2=4:1 if 0.5% difference in consecutive day close price for any stock is only 2.0.for higher percentage difference reward to risk ratio would be higher.</a:t>
            </a:r>
            <a:endParaRPr lang="en-US" sz="1400" b="1" dirty="0">
              <a:effectLst/>
              <a:latin typeface="Roboto Slab (Headings)"/>
              <a:ea typeface="Times New Roman" panose="02020603050405020304" pitchFamily="18" charset="0"/>
            </a:endParaRPr>
          </a:p>
        </p:txBody>
      </p:sp>
      <p:cxnSp>
        <p:nvCxnSpPr>
          <p:cNvPr id="6" name="Straight Connector 5">
            <a:extLst>
              <a:ext uri="{FF2B5EF4-FFF2-40B4-BE49-F238E27FC236}">
                <a16:creationId xmlns:a16="http://schemas.microsoft.com/office/drawing/2014/main" id="{681DE753-0371-496D-8DA3-6FD123FCA797}"/>
              </a:ext>
            </a:extLst>
          </p:cNvPr>
          <p:cNvCxnSpPr/>
          <p:nvPr/>
        </p:nvCxnSpPr>
        <p:spPr>
          <a:xfrm>
            <a:off x="8454887" y="1258957"/>
            <a:ext cx="0" cy="5088835"/>
          </a:xfrm>
          <a:prstGeom prst="line">
            <a:avLst/>
          </a:prstGeom>
        </p:spPr>
        <p:style>
          <a:lnRef idx="1">
            <a:schemeClr val="dk1"/>
          </a:lnRef>
          <a:fillRef idx="0">
            <a:schemeClr val="dk1"/>
          </a:fillRef>
          <a:effectRef idx="0">
            <a:schemeClr val="dk1"/>
          </a:effectRef>
          <a:fontRef idx="minor">
            <a:schemeClr val="tx1"/>
          </a:fontRef>
        </p:style>
      </p:cxnSp>
      <p:sp>
        <p:nvSpPr>
          <p:cNvPr id="7" name="Arrow: Right 6">
            <a:extLst>
              <a:ext uri="{FF2B5EF4-FFF2-40B4-BE49-F238E27FC236}">
                <a16:creationId xmlns:a16="http://schemas.microsoft.com/office/drawing/2014/main" id="{C02CD0C8-69D4-44C9-97B4-FC276341802E}"/>
              </a:ext>
            </a:extLst>
          </p:cNvPr>
          <p:cNvSpPr/>
          <p:nvPr/>
        </p:nvSpPr>
        <p:spPr>
          <a:xfrm>
            <a:off x="8309111" y="2160104"/>
            <a:ext cx="543333" cy="369332"/>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TextBox 9">
            <a:extLst>
              <a:ext uri="{FF2B5EF4-FFF2-40B4-BE49-F238E27FC236}">
                <a16:creationId xmlns:a16="http://schemas.microsoft.com/office/drawing/2014/main" id="{EA2A69A4-6B9F-4991-BACC-705FFD85373F}"/>
              </a:ext>
            </a:extLst>
          </p:cNvPr>
          <p:cNvSpPr txBox="1"/>
          <p:nvPr/>
        </p:nvSpPr>
        <p:spPr>
          <a:xfrm>
            <a:off x="8852444" y="1503421"/>
            <a:ext cx="2756457" cy="1200329"/>
          </a:xfrm>
          <a:prstGeom prst="rect">
            <a:avLst/>
          </a:prstGeom>
          <a:solidFill>
            <a:schemeClr val="accent2">
              <a:lumMod val="40000"/>
              <a:lumOff val="60000"/>
            </a:schemeClr>
          </a:solidFill>
        </p:spPr>
        <p:txBody>
          <a:bodyPr wrap="square">
            <a:spAutoFit/>
          </a:bodyPr>
          <a:lstStyle/>
          <a:p>
            <a:r>
              <a:rPr lang="en-IN" b="1" dirty="0">
                <a:effectLst/>
                <a:latin typeface="Roboto Slab (Headings)"/>
                <a:ea typeface="Times New Roman" panose="02020603050405020304" pitchFamily="18" charset="0"/>
              </a:rPr>
              <a:t>RF classifier modelling has given the highest efficiency in Direction Detection. </a:t>
            </a:r>
            <a:endParaRPr lang="en-US" b="1" dirty="0">
              <a:latin typeface="Roboto Slab (Headings)"/>
            </a:endParaRPr>
          </a:p>
        </p:txBody>
      </p:sp>
      <p:sp>
        <p:nvSpPr>
          <p:cNvPr id="12" name="TextBox 11">
            <a:extLst>
              <a:ext uri="{FF2B5EF4-FFF2-40B4-BE49-F238E27FC236}">
                <a16:creationId xmlns:a16="http://schemas.microsoft.com/office/drawing/2014/main" id="{E0441A5A-ADF3-47D3-956F-8CA3E430FB12}"/>
              </a:ext>
            </a:extLst>
          </p:cNvPr>
          <p:cNvSpPr txBox="1"/>
          <p:nvPr/>
        </p:nvSpPr>
        <p:spPr>
          <a:xfrm>
            <a:off x="8852445" y="2892000"/>
            <a:ext cx="2650442" cy="921987"/>
          </a:xfrm>
          <a:prstGeom prst="rect">
            <a:avLst/>
          </a:prstGeom>
          <a:solidFill>
            <a:schemeClr val="accent2">
              <a:lumMod val="40000"/>
              <a:lumOff val="60000"/>
            </a:schemeClr>
          </a:solidFill>
        </p:spPr>
        <p:txBody>
          <a:bodyPr wrap="square">
            <a:spAutoFit/>
          </a:bodyPr>
          <a:lstStyle/>
          <a:p>
            <a:r>
              <a:rPr lang="en-US" b="1" dirty="0"/>
              <a:t>LR Classifier provides best go long direction prediction</a:t>
            </a:r>
          </a:p>
        </p:txBody>
      </p:sp>
      <p:sp>
        <p:nvSpPr>
          <p:cNvPr id="13" name="Arrow: Right 12">
            <a:extLst>
              <a:ext uri="{FF2B5EF4-FFF2-40B4-BE49-F238E27FC236}">
                <a16:creationId xmlns:a16="http://schemas.microsoft.com/office/drawing/2014/main" id="{91AB7468-A874-4687-A57C-96A74D2E3DC9}"/>
              </a:ext>
            </a:extLst>
          </p:cNvPr>
          <p:cNvSpPr/>
          <p:nvPr/>
        </p:nvSpPr>
        <p:spPr>
          <a:xfrm>
            <a:off x="8309111" y="3186119"/>
            <a:ext cx="543333" cy="242881"/>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87827716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C40624-2BF1-4E0F-B92A-7A60DF36EFB9}"/>
              </a:ext>
            </a:extLst>
          </p:cNvPr>
          <p:cNvSpPr>
            <a:spLocks noGrp="1"/>
          </p:cNvSpPr>
          <p:nvPr>
            <p:ph type="title"/>
          </p:nvPr>
        </p:nvSpPr>
        <p:spPr/>
        <p:txBody>
          <a:bodyPr>
            <a:noAutofit/>
          </a:bodyPr>
          <a:lstStyle/>
          <a:p>
            <a:pPr marL="0" algn="l">
              <a:lnSpc>
                <a:spcPct val="115000"/>
              </a:lnSpc>
              <a:spcBef>
                <a:spcPts val="1000"/>
              </a:spcBef>
              <a:spcAft>
                <a:spcPts val="0"/>
              </a:spcAft>
            </a:pPr>
            <a:r>
              <a:rPr lang="en-US" sz="3200" b="1" dirty="0">
                <a:effectLst/>
                <a:latin typeface="Roboto Slab (Headings)"/>
                <a:ea typeface="Times New Roman" panose="02020603050405020304" pitchFamily="18" charset="0"/>
                <a:cs typeface="Times New Roman" panose="02020603050405020304" pitchFamily="18" charset="0"/>
              </a:rPr>
              <a:t>Utility from the Business perspectives</a:t>
            </a:r>
            <a:endParaRPr lang="en-US" sz="3200" b="1" dirty="0">
              <a:effectLst/>
              <a:latin typeface="Roboto Slab (Headings)"/>
              <a:ea typeface="Times New Roman" panose="02020603050405020304" pitchFamily="18" charset="0"/>
            </a:endParaRPr>
          </a:p>
        </p:txBody>
      </p:sp>
      <p:sp>
        <p:nvSpPr>
          <p:cNvPr id="5" name="TextBox 4">
            <a:extLst>
              <a:ext uri="{FF2B5EF4-FFF2-40B4-BE49-F238E27FC236}">
                <a16:creationId xmlns:a16="http://schemas.microsoft.com/office/drawing/2014/main" id="{02BD42CD-B276-40DF-A16B-66192095139D}"/>
              </a:ext>
            </a:extLst>
          </p:cNvPr>
          <p:cNvSpPr txBox="1"/>
          <p:nvPr/>
        </p:nvSpPr>
        <p:spPr>
          <a:xfrm>
            <a:off x="8309112" y="1049867"/>
            <a:ext cx="3299791" cy="369332"/>
          </a:xfrm>
          <a:prstGeom prst="rect">
            <a:avLst/>
          </a:prstGeom>
          <a:noFill/>
        </p:spPr>
        <p:txBody>
          <a:bodyPr wrap="square">
            <a:spAutoFit/>
          </a:bodyPr>
          <a:lstStyle/>
          <a:p>
            <a:pPr algn="r"/>
            <a:r>
              <a:rPr lang="en-US" sz="1800" dirty="0"/>
              <a:t>Key Findings | Suggestions </a:t>
            </a:r>
          </a:p>
        </p:txBody>
      </p:sp>
      <p:sp>
        <p:nvSpPr>
          <p:cNvPr id="9" name="TextBox 8">
            <a:extLst>
              <a:ext uri="{FF2B5EF4-FFF2-40B4-BE49-F238E27FC236}">
                <a16:creationId xmlns:a16="http://schemas.microsoft.com/office/drawing/2014/main" id="{F726B878-B98C-4BD9-8E0B-1FD20106C350}"/>
              </a:ext>
            </a:extLst>
          </p:cNvPr>
          <p:cNvSpPr txBox="1"/>
          <p:nvPr/>
        </p:nvSpPr>
        <p:spPr>
          <a:xfrm>
            <a:off x="410446" y="1465366"/>
            <a:ext cx="11198455" cy="873572"/>
          </a:xfrm>
          <a:prstGeom prst="rect">
            <a:avLst/>
          </a:prstGeom>
          <a:solidFill>
            <a:schemeClr val="accent2">
              <a:lumMod val="40000"/>
              <a:lumOff val="60000"/>
            </a:schemeClr>
          </a:solidFill>
        </p:spPr>
        <p:txBody>
          <a:bodyPr wrap="square">
            <a:spAutoFit/>
          </a:bodyPr>
          <a:lstStyle/>
          <a:p>
            <a:pPr marL="0" marR="0" algn="just">
              <a:lnSpc>
                <a:spcPct val="150000"/>
              </a:lnSpc>
              <a:spcBef>
                <a:spcPts val="0"/>
              </a:spcBef>
              <a:spcAft>
                <a:spcPts val="0"/>
              </a:spcAft>
            </a:pPr>
            <a:r>
              <a:rPr lang="en-US" sz="1800" dirty="0">
                <a:effectLst/>
                <a:latin typeface="Times New Roman" panose="02020603050405020304" pitchFamily="18" charset="0"/>
                <a:ea typeface="Times New Roman" panose="02020603050405020304" pitchFamily="18" charset="0"/>
              </a:rPr>
              <a:t>If we invest Rs.10000 for a period of 1 year i.e. approximately 200 days and roughly calculate profit with 0.5% change on close price with lowest precision in detecting true positives then following results are possible.</a:t>
            </a:r>
          </a:p>
        </p:txBody>
      </p:sp>
      <p:sp>
        <p:nvSpPr>
          <p:cNvPr id="11" name="TextBox 10">
            <a:extLst>
              <a:ext uri="{FF2B5EF4-FFF2-40B4-BE49-F238E27FC236}">
                <a16:creationId xmlns:a16="http://schemas.microsoft.com/office/drawing/2014/main" id="{4352A583-8CDE-410D-B728-4692EF0C4F3D}"/>
              </a:ext>
            </a:extLst>
          </p:cNvPr>
          <p:cNvSpPr txBox="1"/>
          <p:nvPr/>
        </p:nvSpPr>
        <p:spPr>
          <a:xfrm>
            <a:off x="410446" y="2406049"/>
            <a:ext cx="11198455" cy="458074"/>
          </a:xfrm>
          <a:prstGeom prst="rect">
            <a:avLst/>
          </a:prstGeom>
          <a:solidFill>
            <a:schemeClr val="accent2">
              <a:lumMod val="40000"/>
              <a:lumOff val="60000"/>
            </a:schemeClr>
          </a:solidFill>
        </p:spPr>
        <p:txBody>
          <a:bodyPr wrap="square">
            <a:spAutoFit/>
          </a:bodyPr>
          <a:lstStyle/>
          <a:p>
            <a:pPr marL="0" marR="0" algn="just">
              <a:lnSpc>
                <a:spcPct val="150000"/>
              </a:lnSpc>
              <a:spcBef>
                <a:spcPts val="0"/>
              </a:spcBef>
              <a:spcAft>
                <a:spcPts val="0"/>
              </a:spcAft>
            </a:pPr>
            <a:r>
              <a:rPr lang="en-US" sz="1800" b="1" dirty="0">
                <a:effectLst/>
                <a:latin typeface="Times New Roman" panose="02020603050405020304" pitchFamily="18" charset="0"/>
                <a:ea typeface="Times New Roman" panose="02020603050405020304" pitchFamily="18" charset="0"/>
              </a:rPr>
              <a:t>Go Long Direction Prediction</a:t>
            </a:r>
            <a:r>
              <a:rPr lang="en-US" sz="1800" dirty="0">
                <a:effectLst/>
                <a:latin typeface="Times New Roman" panose="02020603050405020304" pitchFamily="18" charset="0"/>
                <a:ea typeface="Times New Roman" panose="02020603050405020304" pitchFamily="18" charset="0"/>
              </a:rPr>
              <a:t>: </a:t>
            </a:r>
          </a:p>
        </p:txBody>
      </p:sp>
      <p:sp>
        <p:nvSpPr>
          <p:cNvPr id="15" name="TextBox 14">
            <a:extLst>
              <a:ext uri="{FF2B5EF4-FFF2-40B4-BE49-F238E27FC236}">
                <a16:creationId xmlns:a16="http://schemas.microsoft.com/office/drawing/2014/main" id="{68A2E172-D656-463E-8494-9E295740D1DE}"/>
              </a:ext>
            </a:extLst>
          </p:cNvPr>
          <p:cNvSpPr txBox="1"/>
          <p:nvPr/>
        </p:nvSpPr>
        <p:spPr>
          <a:xfrm>
            <a:off x="410447" y="2931234"/>
            <a:ext cx="11198455" cy="3366563"/>
          </a:xfrm>
          <a:prstGeom prst="rect">
            <a:avLst/>
          </a:prstGeom>
          <a:solidFill>
            <a:schemeClr val="accent2">
              <a:lumMod val="40000"/>
              <a:lumOff val="60000"/>
            </a:schemeClr>
          </a:solidFill>
        </p:spPr>
        <p:txBody>
          <a:bodyPr wrap="square">
            <a:spAutoFit/>
          </a:bodyPr>
          <a:lstStyle/>
          <a:p>
            <a:pPr marL="285750" marR="0" indent="-285750" algn="just">
              <a:lnSpc>
                <a:spcPct val="150000"/>
              </a:lnSpc>
              <a:spcBef>
                <a:spcPts val="0"/>
              </a:spcBef>
              <a:spcAft>
                <a:spcPts val="0"/>
              </a:spcAft>
              <a:buFont typeface="Arial" panose="020B0604020202020204" pitchFamily="34" charset="0"/>
              <a:buChar char="•"/>
            </a:pPr>
            <a:r>
              <a:rPr lang="en-US" sz="1800" dirty="0">
                <a:effectLst/>
                <a:latin typeface="Times New Roman" panose="02020603050405020304" pitchFamily="18" charset="0"/>
                <a:ea typeface="Times New Roman" panose="02020603050405020304" pitchFamily="18" charset="0"/>
              </a:rPr>
              <a:t>Using Volume Indicators with lowest precision 0.92 would roughly bring:0.5*10000*200*0.92/100=Rs.9200 profit which would be 9200/10000=92% returns.</a:t>
            </a:r>
          </a:p>
          <a:p>
            <a:pPr marL="285750" marR="0" indent="-285750" algn="just">
              <a:lnSpc>
                <a:spcPct val="150000"/>
              </a:lnSpc>
              <a:spcBef>
                <a:spcPts val="0"/>
              </a:spcBef>
              <a:spcAft>
                <a:spcPts val="0"/>
              </a:spcAft>
              <a:buFont typeface="Arial" panose="020B0604020202020204" pitchFamily="34" charset="0"/>
              <a:buChar char="•"/>
            </a:pPr>
            <a:r>
              <a:rPr lang="en-US" sz="1800" dirty="0">
                <a:effectLst/>
                <a:latin typeface="Times New Roman" panose="02020603050405020304" pitchFamily="18" charset="0"/>
                <a:ea typeface="Times New Roman" panose="02020603050405020304" pitchFamily="18" charset="0"/>
              </a:rPr>
              <a:t> Using Momentum Indicators with lowest precision 0.69 would roughly bring:0.5*10000*200*0.69/100=Rs.6900 profit which would be 6900/10000=69% returns.</a:t>
            </a:r>
          </a:p>
          <a:p>
            <a:pPr marL="285750" marR="0" indent="-285750" algn="just">
              <a:lnSpc>
                <a:spcPct val="150000"/>
              </a:lnSpc>
              <a:spcBef>
                <a:spcPts val="0"/>
              </a:spcBef>
              <a:spcAft>
                <a:spcPts val="0"/>
              </a:spcAft>
              <a:buFont typeface="Arial" panose="020B0604020202020204" pitchFamily="34" charset="0"/>
              <a:buChar char="•"/>
            </a:pPr>
            <a:r>
              <a:rPr lang="en-US" sz="1800" dirty="0">
                <a:effectLst/>
                <a:latin typeface="Times New Roman" panose="02020603050405020304" pitchFamily="18" charset="0"/>
                <a:ea typeface="Times New Roman" panose="02020603050405020304" pitchFamily="18" charset="0"/>
              </a:rPr>
              <a:t> Using Trend Indicators with lowest precision 0.61 would roughly bring:0.5*10000*200*0.61/100=Rs.6100 profit which would be 6100/10000=61% returns.</a:t>
            </a:r>
          </a:p>
          <a:p>
            <a:pPr marL="285750" marR="0" indent="-285750" algn="just">
              <a:lnSpc>
                <a:spcPct val="150000"/>
              </a:lnSpc>
              <a:spcBef>
                <a:spcPts val="0"/>
              </a:spcBef>
              <a:spcAft>
                <a:spcPts val="0"/>
              </a:spcAft>
              <a:buFont typeface="Arial" panose="020B0604020202020204" pitchFamily="34" charset="0"/>
              <a:buChar char="•"/>
            </a:pPr>
            <a:r>
              <a:rPr lang="en-US" sz="1800" dirty="0">
                <a:effectLst/>
                <a:latin typeface="Times New Roman" panose="02020603050405020304" pitchFamily="18" charset="0"/>
                <a:ea typeface="Times New Roman" panose="02020603050405020304" pitchFamily="18" charset="0"/>
              </a:rPr>
              <a:t> Using Volatility Indicators with lowest precision 0.63 would roughly bring:0.5*10000*200*0.63/100=Rs.6300 profit which would be 6300/10000=63% returns.</a:t>
            </a:r>
          </a:p>
        </p:txBody>
      </p:sp>
    </p:spTree>
    <p:extLst>
      <p:ext uri="{BB962C8B-B14F-4D97-AF65-F5344CB8AC3E}">
        <p14:creationId xmlns:p14="http://schemas.microsoft.com/office/powerpoint/2010/main" val="299543333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Conclusion and Future Work</a:t>
            </a:r>
          </a:p>
        </p:txBody>
      </p:sp>
      <p:pic>
        <p:nvPicPr>
          <p:cNvPr id="4" name="Picture 3">
            <a:extLst>
              <a:ext uri="{FF2B5EF4-FFF2-40B4-BE49-F238E27FC236}">
                <a16:creationId xmlns:a16="http://schemas.microsoft.com/office/drawing/2014/main" id="{21BAC6B7-2DC4-48F1-8635-549E89D45D38}"/>
              </a:ext>
            </a:extLst>
          </p:cNvPr>
          <p:cNvPicPr>
            <a:picLocks noChangeAspect="1"/>
          </p:cNvPicPr>
          <p:nvPr/>
        </p:nvPicPr>
        <p:blipFill>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a:fillRect/>
          </a:stretch>
        </p:blipFill>
        <p:spPr>
          <a:xfrm>
            <a:off x="94315" y="1619643"/>
            <a:ext cx="3192223" cy="4350328"/>
          </a:xfrm>
          <a:prstGeom prst="rect">
            <a:avLst/>
          </a:prstGeom>
        </p:spPr>
      </p:pic>
      <p:cxnSp>
        <p:nvCxnSpPr>
          <p:cNvPr id="6" name="Straight Connector 5">
            <a:extLst>
              <a:ext uri="{FF2B5EF4-FFF2-40B4-BE49-F238E27FC236}">
                <a16:creationId xmlns:a16="http://schemas.microsoft.com/office/drawing/2014/main" id="{79E95D5E-120B-4140-A14F-44CAE0B4CB21}"/>
              </a:ext>
            </a:extLst>
          </p:cNvPr>
          <p:cNvCxnSpPr/>
          <p:nvPr/>
        </p:nvCxnSpPr>
        <p:spPr>
          <a:xfrm>
            <a:off x="3156167" y="1203435"/>
            <a:ext cx="0" cy="5217319"/>
          </a:xfrm>
          <a:prstGeom prst="line">
            <a:avLst/>
          </a:prstGeom>
        </p:spPr>
        <p:style>
          <a:lnRef idx="1">
            <a:schemeClr val="dk1"/>
          </a:lnRef>
          <a:fillRef idx="0">
            <a:schemeClr val="dk1"/>
          </a:fillRef>
          <a:effectRef idx="0">
            <a:schemeClr val="dk1"/>
          </a:effectRef>
          <a:fontRef idx="minor">
            <a:schemeClr val="tx1"/>
          </a:fontRef>
        </p:style>
      </p:cxnSp>
      <p:sp>
        <p:nvSpPr>
          <p:cNvPr id="8" name="TextBox 7">
            <a:extLst>
              <a:ext uri="{FF2B5EF4-FFF2-40B4-BE49-F238E27FC236}">
                <a16:creationId xmlns:a16="http://schemas.microsoft.com/office/drawing/2014/main" id="{B2F5C465-F372-4ABA-849B-3DA33CCC1582}"/>
              </a:ext>
            </a:extLst>
          </p:cNvPr>
          <p:cNvSpPr txBox="1"/>
          <p:nvPr/>
        </p:nvSpPr>
        <p:spPr>
          <a:xfrm>
            <a:off x="3156167" y="1296201"/>
            <a:ext cx="8717779" cy="3784882"/>
          </a:xfrm>
          <a:prstGeom prst="rect">
            <a:avLst/>
          </a:prstGeom>
          <a:solidFill>
            <a:schemeClr val="accent1">
              <a:lumMod val="40000"/>
              <a:lumOff val="60000"/>
            </a:schemeClr>
          </a:solidFill>
        </p:spPr>
        <p:txBody>
          <a:bodyPr wrap="square">
            <a:spAutoFit/>
          </a:bodyPr>
          <a:lstStyle/>
          <a:p>
            <a:pPr marL="342900" indent="-342900" algn="just">
              <a:lnSpc>
                <a:spcPct val="150000"/>
              </a:lnSpc>
              <a:buFont typeface="+mj-lt"/>
              <a:buAutoNum type="arabicPeriod"/>
              <a:defRPr/>
            </a:pPr>
            <a:r>
              <a:rPr lang="en-IN" sz="1800" dirty="0">
                <a:effectLst/>
                <a:ea typeface="Times New Roman" panose="02020603050405020304" pitchFamily="18" charset="0"/>
              </a:rPr>
              <a:t>Any stock on the stock market can utilize the same procedure as defined in this project to forecast buy or sell choices, which is helpful.</a:t>
            </a:r>
            <a:endParaRPr lang="en-IN" dirty="0">
              <a:ea typeface="Times New Roman" panose="02020603050405020304" pitchFamily="18" charset="0"/>
            </a:endParaRPr>
          </a:p>
          <a:p>
            <a:pPr marL="342900" indent="-342900" algn="just">
              <a:lnSpc>
                <a:spcPct val="150000"/>
              </a:lnSpc>
              <a:buFont typeface="+mj-lt"/>
              <a:buAutoNum type="arabicPeriod"/>
              <a:defRPr/>
            </a:pPr>
            <a:r>
              <a:rPr lang="en-US" b="0" i="0" dirty="0">
                <a:solidFill>
                  <a:srgbClr val="242424"/>
                </a:solidFill>
                <a:effectLst/>
              </a:rPr>
              <a:t>Intelligent Automated system on Options </a:t>
            </a:r>
            <a:r>
              <a:rPr lang="en-IN" b="0" i="0" dirty="0">
                <a:solidFill>
                  <a:srgbClr val="242424"/>
                </a:solidFill>
                <a:effectLst/>
              </a:rPr>
              <a:t>Trading would be the next step forward.</a:t>
            </a:r>
            <a:endParaRPr lang="en-IN" dirty="0">
              <a:ea typeface="Times New Roman" panose="02020603050405020304" pitchFamily="18" charset="0"/>
            </a:endParaRPr>
          </a:p>
          <a:p>
            <a:pPr marL="342900" indent="-342900" algn="just">
              <a:lnSpc>
                <a:spcPct val="150000"/>
              </a:lnSpc>
              <a:buFont typeface="+mj-lt"/>
              <a:buAutoNum type="arabicPeriod"/>
              <a:defRPr/>
            </a:pPr>
            <a:r>
              <a:rPr lang="en-IN" sz="1800" dirty="0">
                <a:effectLst/>
                <a:ea typeface="Times New Roman" panose="02020603050405020304" pitchFamily="18" charset="0"/>
              </a:rPr>
              <a:t>In the Future, there is a deployment Dashboard proposed. </a:t>
            </a:r>
            <a:endParaRPr lang="en-US" sz="1800" dirty="0">
              <a:effectLst/>
              <a:ea typeface="Times New Roman" panose="02020603050405020304" pitchFamily="18" charset="0"/>
            </a:endParaRPr>
          </a:p>
          <a:p>
            <a:pPr marL="342900" marR="0" lvl="0" indent="-342900" algn="just" defTabSz="914400" rtl="0" eaLnBrk="1" fontAlgn="auto" latinLnBrk="0" hangingPunct="1">
              <a:lnSpc>
                <a:spcPct val="150000"/>
              </a:lnSpc>
              <a:spcBef>
                <a:spcPts val="0"/>
              </a:spcBef>
              <a:spcAft>
                <a:spcPts val="0"/>
              </a:spcAft>
              <a:buClrTx/>
              <a:buSzTx/>
              <a:buFont typeface="+mj-lt"/>
              <a:buAutoNum type="arabicPeriod"/>
              <a:tabLst/>
              <a:defRPr/>
            </a:pPr>
            <a:r>
              <a:rPr kumimoji="0" lang="en-IN" sz="1800" b="0" i="0" u="none" strike="noStrike" kern="1200" cap="none" spc="0" normalizeH="0" baseline="0" noProof="0" dirty="0">
                <a:ln>
                  <a:noFill/>
                </a:ln>
                <a:solidFill>
                  <a:prstClr val="black"/>
                </a:solidFill>
                <a:effectLst/>
                <a:uLnTx/>
                <a:uFillTx/>
                <a:ea typeface="Times New Roman" panose="02020603050405020304" pitchFamily="18" charset="0"/>
                <a:cs typeface="+mn-cs"/>
              </a:rPr>
              <a:t>In future projects, it can be shown how to define Bullish and Bearish regimes using modern machine learning techniques.</a:t>
            </a:r>
          </a:p>
          <a:p>
            <a:pPr marL="342900" marR="0" lvl="0" indent="-342900" algn="just" defTabSz="914400" rtl="0" eaLnBrk="1" fontAlgn="auto" latinLnBrk="0" hangingPunct="1">
              <a:lnSpc>
                <a:spcPct val="150000"/>
              </a:lnSpc>
              <a:spcBef>
                <a:spcPts val="0"/>
              </a:spcBef>
              <a:spcAft>
                <a:spcPts val="0"/>
              </a:spcAft>
              <a:buClrTx/>
              <a:buSzTx/>
              <a:buFont typeface="+mj-lt"/>
              <a:buAutoNum type="arabicPeriod"/>
              <a:tabLst/>
              <a:defRPr/>
            </a:pPr>
            <a:r>
              <a:rPr kumimoji="0" lang="en-IN" sz="1800" b="0" i="0" u="none" strike="noStrike" kern="1200" cap="none" spc="0" normalizeH="0" baseline="0" noProof="0" dirty="0">
                <a:ln>
                  <a:noFill/>
                </a:ln>
                <a:solidFill>
                  <a:prstClr val="black"/>
                </a:solidFill>
                <a:effectLst/>
                <a:uLnTx/>
                <a:uFillTx/>
                <a:ea typeface="Times New Roman" panose="02020603050405020304" pitchFamily="18" charset="0"/>
                <a:cs typeface="+mn-cs"/>
              </a:rPr>
              <a:t>The </a:t>
            </a:r>
            <a:r>
              <a:rPr kumimoji="0" lang="en-US" sz="1800" b="0" i="0" u="none" strike="noStrike" kern="1200" cap="none" spc="0" normalizeH="0" baseline="0" noProof="0" dirty="0">
                <a:ln>
                  <a:noFill/>
                </a:ln>
                <a:solidFill>
                  <a:prstClr val="black"/>
                </a:solidFill>
                <a:effectLst/>
                <a:uLnTx/>
                <a:uFillTx/>
                <a:ea typeface="Calibri" panose="020F0502020204030204" pitchFamily="34" charset="0"/>
                <a:cs typeface="+mn-cs"/>
              </a:rPr>
              <a:t>Sentiment Analysis Approach may also be explored  using Text Analytics for predicting stock market returns.</a:t>
            </a:r>
            <a:endParaRPr kumimoji="0" lang="en-US" sz="1800" b="0" i="0" u="none" strike="noStrike" kern="1200" cap="none" spc="0" normalizeH="0" baseline="0" noProof="0" dirty="0">
              <a:ln>
                <a:noFill/>
              </a:ln>
              <a:solidFill>
                <a:prstClr val="black"/>
              </a:solidFill>
              <a:effectLst/>
              <a:uLnTx/>
              <a:uFillTx/>
              <a:ea typeface="Times New Roman" panose="02020603050405020304" pitchFamily="18" charset="0"/>
              <a:cs typeface="+mn-cs"/>
            </a:endParaRPr>
          </a:p>
        </p:txBody>
      </p:sp>
    </p:spTree>
    <p:extLst>
      <p:ext uri="{BB962C8B-B14F-4D97-AF65-F5344CB8AC3E}">
        <p14:creationId xmlns:p14="http://schemas.microsoft.com/office/powerpoint/2010/main" val="217355333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References</a:t>
            </a:r>
          </a:p>
        </p:txBody>
      </p:sp>
      <p:sp>
        <p:nvSpPr>
          <p:cNvPr id="3" name="TextBox 2"/>
          <p:cNvSpPr txBox="1"/>
          <p:nvPr/>
        </p:nvSpPr>
        <p:spPr>
          <a:xfrm>
            <a:off x="7847463" y="1119114"/>
            <a:ext cx="4039738" cy="338554"/>
          </a:xfrm>
          <a:prstGeom prst="rect">
            <a:avLst/>
          </a:prstGeom>
          <a:noFill/>
        </p:spPr>
        <p:txBody>
          <a:bodyPr wrap="square" rtlCol="0">
            <a:spAutoFit/>
          </a:bodyPr>
          <a:lstStyle/>
          <a:p>
            <a:pPr algn="r"/>
            <a:r>
              <a:rPr lang="en-US" sz="1600" dirty="0"/>
              <a:t>Bibliography | Webliography</a:t>
            </a:r>
          </a:p>
        </p:txBody>
      </p:sp>
      <p:sp>
        <p:nvSpPr>
          <p:cNvPr id="5" name="TextBox 4">
            <a:extLst>
              <a:ext uri="{FF2B5EF4-FFF2-40B4-BE49-F238E27FC236}">
                <a16:creationId xmlns:a16="http://schemas.microsoft.com/office/drawing/2014/main" id="{21BEF2FB-B362-42B5-BCF1-883AD1E0E0CE}"/>
              </a:ext>
            </a:extLst>
          </p:cNvPr>
          <p:cNvSpPr txBox="1"/>
          <p:nvPr/>
        </p:nvSpPr>
        <p:spPr>
          <a:xfrm>
            <a:off x="701245" y="1526915"/>
            <a:ext cx="11067421" cy="4585871"/>
          </a:xfrm>
          <a:prstGeom prst="rect">
            <a:avLst/>
          </a:prstGeom>
          <a:solidFill>
            <a:schemeClr val="accent1">
              <a:lumMod val="40000"/>
              <a:lumOff val="60000"/>
            </a:schemeClr>
          </a:solidFill>
        </p:spPr>
        <p:txBody>
          <a:bodyPr wrap="square">
            <a:spAutoFit/>
          </a:bodyPr>
          <a:lstStyle/>
          <a:p>
            <a:pPr marL="304800" marR="0" indent="-304800">
              <a:lnSpc>
                <a:spcPct val="150000"/>
              </a:lnSpc>
              <a:spcBef>
                <a:spcPts val="0"/>
              </a:spcBef>
              <a:spcAft>
                <a:spcPts val="0"/>
              </a:spcAft>
            </a:pPr>
            <a:r>
              <a:rPr lang="en-IN" sz="600" dirty="0">
                <a:effectLst/>
                <a:ea typeface="Times New Roman" panose="02020603050405020304" pitchFamily="18" charset="0"/>
              </a:rPr>
              <a:t>Al-Bairmani, Z. A. A., &amp; Ismael, A. A. (2021). Using Logistic Regression Model to Study the Most Important Factors Which Affects Diabetes for the Elderly in the City of Hilla / 2019. </a:t>
            </a:r>
            <a:r>
              <a:rPr lang="en-IN" sz="600" i="1" dirty="0">
                <a:effectLst/>
                <a:ea typeface="Times New Roman" panose="02020603050405020304" pitchFamily="18" charset="0"/>
              </a:rPr>
              <a:t>Journal of Physics: Conference Series</a:t>
            </a:r>
            <a:r>
              <a:rPr lang="en-IN" sz="600" dirty="0">
                <a:effectLst/>
                <a:ea typeface="Times New Roman" panose="02020603050405020304" pitchFamily="18" charset="0"/>
              </a:rPr>
              <a:t>, </a:t>
            </a:r>
            <a:r>
              <a:rPr lang="en-IN" sz="600" i="1" dirty="0">
                <a:effectLst/>
                <a:ea typeface="Times New Roman" panose="02020603050405020304" pitchFamily="18" charset="0"/>
              </a:rPr>
              <a:t>1818</a:t>
            </a:r>
            <a:r>
              <a:rPr lang="en-IN" sz="600" dirty="0">
                <a:effectLst/>
                <a:ea typeface="Times New Roman" panose="02020603050405020304" pitchFamily="18" charset="0"/>
              </a:rPr>
              <a:t>(1). https://doi.org/10.1088/1742-6596/1818/1/012016</a:t>
            </a:r>
            <a:endParaRPr lang="en-US" sz="600" dirty="0">
              <a:effectLst/>
              <a:ea typeface="Times New Roman" panose="02020603050405020304" pitchFamily="18" charset="0"/>
            </a:endParaRPr>
          </a:p>
          <a:p>
            <a:pPr marL="304800" marR="0" indent="-304800">
              <a:lnSpc>
                <a:spcPct val="150000"/>
              </a:lnSpc>
              <a:spcBef>
                <a:spcPts val="0"/>
              </a:spcBef>
              <a:spcAft>
                <a:spcPts val="0"/>
              </a:spcAft>
            </a:pPr>
            <a:r>
              <a:rPr lang="en-IN" sz="600" dirty="0">
                <a:effectLst/>
                <a:ea typeface="Times New Roman" panose="02020603050405020304" pitchFamily="18" charset="0"/>
              </a:rPr>
              <a:t>Alhomadi, A. (2021). Forecasting stock market prices : A machine learning approach. </a:t>
            </a:r>
            <a:r>
              <a:rPr lang="en-IN" sz="600" i="1" dirty="0">
                <a:effectLst/>
                <a:ea typeface="Times New Roman" panose="02020603050405020304" pitchFamily="18" charset="0"/>
              </a:rPr>
              <a:t>Digital Commons</a:t>
            </a:r>
            <a:r>
              <a:rPr lang="en-IN" sz="600" dirty="0">
                <a:effectLst/>
                <a:ea typeface="Times New Roman" panose="02020603050405020304" pitchFamily="18" charset="0"/>
              </a:rPr>
              <a:t>, </a:t>
            </a:r>
            <a:r>
              <a:rPr lang="en-IN" sz="600" i="1" dirty="0">
                <a:effectLst/>
                <a:ea typeface="Times New Roman" panose="02020603050405020304" pitchFamily="18" charset="0"/>
              </a:rPr>
              <a:t>11</a:t>
            </a:r>
            <a:r>
              <a:rPr lang="en-IN" sz="600" dirty="0">
                <a:effectLst/>
                <a:ea typeface="Times New Roman" panose="02020603050405020304" pitchFamily="18" charset="0"/>
              </a:rPr>
              <a:t>(2), 16–36.</a:t>
            </a:r>
            <a:endParaRPr lang="en-US" sz="600" dirty="0">
              <a:effectLst/>
              <a:ea typeface="Times New Roman" panose="02020603050405020304" pitchFamily="18" charset="0"/>
            </a:endParaRPr>
          </a:p>
          <a:p>
            <a:pPr marL="304800" marR="0" indent="-304800">
              <a:lnSpc>
                <a:spcPct val="150000"/>
              </a:lnSpc>
              <a:spcBef>
                <a:spcPts val="0"/>
              </a:spcBef>
              <a:spcAft>
                <a:spcPts val="0"/>
              </a:spcAft>
            </a:pPr>
            <a:r>
              <a:rPr lang="en-IN" sz="600" dirty="0">
                <a:effectLst/>
                <a:ea typeface="Times New Roman" panose="02020603050405020304" pitchFamily="18" charset="0"/>
              </a:rPr>
              <a:t>Anjani, T., &amp; Syarif, A. D. (2019). The Effect of Fundamental Analysis on Stock Returns using Data Panels ; Evidence Pharmaceutical Companies listed on IDX. </a:t>
            </a:r>
            <a:r>
              <a:rPr lang="en-IN" sz="600" i="1" dirty="0">
                <a:effectLst/>
                <a:ea typeface="Times New Roman" panose="02020603050405020304" pitchFamily="18" charset="0"/>
              </a:rPr>
              <a:t>International Journal of Innovate Science and Research Technology</a:t>
            </a:r>
            <a:r>
              <a:rPr lang="en-IN" sz="600" dirty="0">
                <a:effectLst/>
                <a:ea typeface="Times New Roman" panose="02020603050405020304" pitchFamily="18" charset="0"/>
              </a:rPr>
              <a:t>, </a:t>
            </a:r>
            <a:r>
              <a:rPr lang="en-IN" sz="600" i="1" dirty="0">
                <a:effectLst/>
                <a:ea typeface="Times New Roman" panose="02020603050405020304" pitchFamily="18" charset="0"/>
              </a:rPr>
              <a:t>4</a:t>
            </a:r>
            <a:r>
              <a:rPr lang="en-IN" sz="600" dirty="0">
                <a:effectLst/>
                <a:ea typeface="Times New Roman" panose="02020603050405020304" pitchFamily="18" charset="0"/>
              </a:rPr>
              <a:t>(7), 500–505.</a:t>
            </a:r>
            <a:endParaRPr lang="en-US" sz="600" dirty="0">
              <a:effectLst/>
              <a:ea typeface="Times New Roman" panose="02020603050405020304" pitchFamily="18" charset="0"/>
            </a:endParaRPr>
          </a:p>
          <a:p>
            <a:pPr marL="304800" marR="0" indent="-304800">
              <a:lnSpc>
                <a:spcPct val="150000"/>
              </a:lnSpc>
              <a:spcBef>
                <a:spcPts val="0"/>
              </a:spcBef>
              <a:spcAft>
                <a:spcPts val="0"/>
              </a:spcAft>
            </a:pPr>
            <a:r>
              <a:rPr lang="en-IN" sz="600" dirty="0">
                <a:effectLst/>
                <a:ea typeface="Times New Roman" panose="02020603050405020304" pitchFamily="18" charset="0"/>
              </a:rPr>
              <a:t>Cornellius Yudha Wijaya. (2021). </a:t>
            </a:r>
            <a:r>
              <a:rPr lang="en-IN" sz="600" i="1" dirty="0">
                <a:effectLst/>
                <a:ea typeface="Times New Roman" panose="02020603050405020304" pitchFamily="18" charset="0"/>
              </a:rPr>
              <a:t>CRISP-DM Methodology For Your First Data Science Project</a:t>
            </a:r>
            <a:r>
              <a:rPr lang="en-IN" sz="600" dirty="0">
                <a:effectLst/>
                <a:ea typeface="Times New Roman" panose="02020603050405020304" pitchFamily="18" charset="0"/>
              </a:rPr>
              <a:t>. https://towardsdatascience.com/crisp-dm-methodology-for-your-first-data-science-project-769f35e0346c</a:t>
            </a:r>
            <a:endParaRPr lang="en-US" sz="600" dirty="0">
              <a:effectLst/>
              <a:ea typeface="Times New Roman" panose="02020603050405020304" pitchFamily="18" charset="0"/>
            </a:endParaRPr>
          </a:p>
          <a:p>
            <a:pPr marL="304800" marR="0" indent="-304800">
              <a:lnSpc>
                <a:spcPct val="150000"/>
              </a:lnSpc>
              <a:spcBef>
                <a:spcPts val="0"/>
              </a:spcBef>
              <a:spcAft>
                <a:spcPts val="0"/>
              </a:spcAft>
            </a:pPr>
            <a:r>
              <a:rPr lang="en-IN" sz="600" dirty="0">
                <a:effectLst/>
                <a:ea typeface="Times New Roman" panose="02020603050405020304" pitchFamily="18" charset="0"/>
              </a:rPr>
              <a:t>Dahham, A. Z. D., &amp; Ibrahim, A. A. (2020). Effects of Volatility and Trend Indicator for Improving Price Prediction of Cryptocurrency. </a:t>
            </a:r>
            <a:r>
              <a:rPr lang="en-IN" sz="600" i="1" dirty="0">
                <a:effectLst/>
                <a:ea typeface="Times New Roman" panose="02020603050405020304" pitchFamily="18" charset="0"/>
              </a:rPr>
              <a:t>IOP Conference Series: Materials Science and Engineering</a:t>
            </a:r>
            <a:r>
              <a:rPr lang="en-IN" sz="600" dirty="0">
                <a:effectLst/>
                <a:ea typeface="Times New Roman" panose="02020603050405020304" pitchFamily="18" charset="0"/>
              </a:rPr>
              <a:t>, </a:t>
            </a:r>
            <a:r>
              <a:rPr lang="en-IN" sz="600" i="1" dirty="0">
                <a:effectLst/>
                <a:ea typeface="Times New Roman" panose="02020603050405020304" pitchFamily="18" charset="0"/>
              </a:rPr>
              <a:t>928</a:t>
            </a:r>
            <a:r>
              <a:rPr lang="en-IN" sz="600" dirty="0">
                <a:effectLst/>
                <a:ea typeface="Times New Roman" panose="02020603050405020304" pitchFamily="18" charset="0"/>
              </a:rPr>
              <a:t>(3). https://doi.org/10.1088/1757-899X/928/3/032043</a:t>
            </a:r>
            <a:endParaRPr lang="en-US" sz="600" dirty="0">
              <a:effectLst/>
              <a:ea typeface="Times New Roman" panose="02020603050405020304" pitchFamily="18" charset="0"/>
            </a:endParaRPr>
          </a:p>
          <a:p>
            <a:pPr marL="304800" marR="0" indent="-304800">
              <a:lnSpc>
                <a:spcPct val="150000"/>
              </a:lnSpc>
              <a:spcBef>
                <a:spcPts val="0"/>
              </a:spcBef>
              <a:spcAft>
                <a:spcPts val="0"/>
              </a:spcAft>
            </a:pPr>
            <a:r>
              <a:rPr lang="en-IN" sz="600" dirty="0">
                <a:effectLst/>
                <a:ea typeface="Times New Roman" panose="02020603050405020304" pitchFamily="18" charset="0"/>
              </a:rPr>
              <a:t>Dar, A. N. (2021). PRINCIPAL COMPONENT ANALYSIS (PCA) (Using Eigen Decomposition). </a:t>
            </a:r>
            <a:r>
              <a:rPr lang="en-IN" sz="600" i="1" dirty="0">
                <a:effectLst/>
                <a:ea typeface="Times New Roman" panose="02020603050405020304" pitchFamily="18" charset="0"/>
              </a:rPr>
              <a:t>Gsj</a:t>
            </a:r>
            <a:r>
              <a:rPr lang="en-IN" sz="600" dirty="0">
                <a:effectLst/>
                <a:ea typeface="Times New Roman" panose="02020603050405020304" pitchFamily="18" charset="0"/>
              </a:rPr>
              <a:t>, </a:t>
            </a:r>
            <a:r>
              <a:rPr lang="en-IN" sz="600" i="1" dirty="0">
                <a:effectLst/>
                <a:ea typeface="Times New Roman" panose="02020603050405020304" pitchFamily="18" charset="0"/>
              </a:rPr>
              <a:t>9</a:t>
            </a:r>
            <a:r>
              <a:rPr lang="en-IN" sz="600" dirty="0">
                <a:effectLst/>
                <a:ea typeface="Times New Roman" panose="02020603050405020304" pitchFamily="18" charset="0"/>
              </a:rPr>
              <a:t>(7), 240–252. www.globalscientificjournal.com</a:t>
            </a:r>
            <a:endParaRPr lang="en-US" sz="600" dirty="0">
              <a:effectLst/>
              <a:ea typeface="Times New Roman" panose="02020603050405020304" pitchFamily="18" charset="0"/>
            </a:endParaRPr>
          </a:p>
          <a:p>
            <a:pPr marL="304800" marR="0" indent="-304800">
              <a:lnSpc>
                <a:spcPct val="150000"/>
              </a:lnSpc>
              <a:spcBef>
                <a:spcPts val="0"/>
              </a:spcBef>
              <a:spcAft>
                <a:spcPts val="0"/>
              </a:spcAft>
            </a:pPr>
            <a:r>
              <a:rPr lang="en-IN" sz="600" dirty="0">
                <a:effectLst/>
                <a:ea typeface="Times New Roman" panose="02020603050405020304" pitchFamily="18" charset="0"/>
              </a:rPr>
              <a:t>Elbialy, B. A. (2019). The Effect of Using Technical and Fundamental Analysis on the Effectiveness of Investment Decisions of Traders on the Egyptian Stock Exchange. </a:t>
            </a:r>
            <a:r>
              <a:rPr lang="en-IN" sz="600" i="1" dirty="0">
                <a:effectLst/>
                <a:ea typeface="Times New Roman" panose="02020603050405020304" pitchFamily="18" charset="0"/>
              </a:rPr>
              <a:t>International Journal of Applied Engineering Research</a:t>
            </a:r>
            <a:r>
              <a:rPr lang="en-IN" sz="600" dirty="0">
                <a:effectLst/>
                <a:ea typeface="Times New Roman" panose="02020603050405020304" pitchFamily="18" charset="0"/>
              </a:rPr>
              <a:t>, </a:t>
            </a:r>
            <a:r>
              <a:rPr lang="en-IN" sz="600" i="1" dirty="0">
                <a:effectLst/>
                <a:ea typeface="Times New Roman" panose="02020603050405020304" pitchFamily="18" charset="0"/>
              </a:rPr>
              <a:t>14</a:t>
            </a:r>
            <a:r>
              <a:rPr lang="en-IN" sz="600" dirty="0">
                <a:effectLst/>
                <a:ea typeface="Times New Roman" panose="02020603050405020304" pitchFamily="18" charset="0"/>
              </a:rPr>
              <a:t>(24), 4492–4501. http://www.ripublication.com</a:t>
            </a:r>
            <a:endParaRPr lang="en-US" sz="600" dirty="0">
              <a:effectLst/>
              <a:ea typeface="Times New Roman" panose="02020603050405020304" pitchFamily="18" charset="0"/>
            </a:endParaRPr>
          </a:p>
          <a:p>
            <a:pPr marL="304800" marR="0" indent="-304800">
              <a:lnSpc>
                <a:spcPct val="150000"/>
              </a:lnSpc>
              <a:spcBef>
                <a:spcPts val="0"/>
              </a:spcBef>
              <a:spcAft>
                <a:spcPts val="0"/>
              </a:spcAft>
            </a:pPr>
            <a:r>
              <a:rPr lang="en-IN" sz="600" dirty="0">
                <a:effectLst/>
                <a:ea typeface="Times New Roman" panose="02020603050405020304" pitchFamily="18" charset="0"/>
              </a:rPr>
              <a:t>Faijareon, C., &amp; Sornil, O. (2019). Evolving and combining technical indicators to generate trading strategies. </a:t>
            </a:r>
            <a:r>
              <a:rPr lang="en-IN" sz="600" i="1" dirty="0">
                <a:effectLst/>
                <a:ea typeface="Times New Roman" panose="02020603050405020304" pitchFamily="18" charset="0"/>
              </a:rPr>
              <a:t>Journal of Physics: Conference Series</a:t>
            </a:r>
            <a:r>
              <a:rPr lang="en-IN" sz="600" dirty="0">
                <a:effectLst/>
                <a:ea typeface="Times New Roman" panose="02020603050405020304" pitchFamily="18" charset="0"/>
              </a:rPr>
              <a:t>, </a:t>
            </a:r>
            <a:r>
              <a:rPr lang="en-IN" sz="600" i="1" dirty="0">
                <a:effectLst/>
                <a:ea typeface="Times New Roman" panose="02020603050405020304" pitchFamily="18" charset="0"/>
              </a:rPr>
              <a:t>1195</a:t>
            </a:r>
            <a:r>
              <a:rPr lang="en-IN" sz="600" dirty="0">
                <a:effectLst/>
                <a:ea typeface="Times New Roman" panose="02020603050405020304" pitchFamily="18" charset="0"/>
              </a:rPr>
              <a:t>(1). https://doi.org/10.1088/1742-6596/1195/1/012010</a:t>
            </a:r>
            <a:endParaRPr lang="en-US" sz="600" dirty="0">
              <a:effectLst/>
              <a:ea typeface="Times New Roman" panose="02020603050405020304" pitchFamily="18" charset="0"/>
            </a:endParaRPr>
          </a:p>
          <a:p>
            <a:pPr marL="304800" marR="0" indent="-304800">
              <a:lnSpc>
                <a:spcPct val="150000"/>
              </a:lnSpc>
              <a:spcBef>
                <a:spcPts val="0"/>
              </a:spcBef>
              <a:spcAft>
                <a:spcPts val="0"/>
              </a:spcAft>
            </a:pPr>
            <a:r>
              <a:rPr lang="en-IN" sz="600" dirty="0">
                <a:effectLst/>
                <a:ea typeface="Times New Roman" panose="02020603050405020304" pitchFamily="18" charset="0"/>
              </a:rPr>
              <a:t>Hafeez, M. A., Rashid, M., Tariq, H., Abideen, Z. U., Alotaibi, S. S., &amp; Sinky, M. H. (2021). Performance improvement of decision tree: A robust classifier using tabu search algorithm. </a:t>
            </a:r>
            <a:r>
              <a:rPr lang="en-IN" sz="600" i="1" dirty="0">
                <a:effectLst/>
                <a:ea typeface="Times New Roman" panose="02020603050405020304" pitchFamily="18" charset="0"/>
              </a:rPr>
              <a:t>Applied Sciences (Switzerland)</a:t>
            </a:r>
            <a:r>
              <a:rPr lang="en-IN" sz="600" dirty="0">
                <a:effectLst/>
                <a:ea typeface="Times New Roman" panose="02020603050405020304" pitchFamily="18" charset="0"/>
              </a:rPr>
              <a:t>, </a:t>
            </a:r>
            <a:r>
              <a:rPr lang="en-IN" sz="600" i="1" dirty="0">
                <a:effectLst/>
                <a:ea typeface="Times New Roman" panose="02020603050405020304" pitchFamily="18" charset="0"/>
              </a:rPr>
              <a:t>11</a:t>
            </a:r>
            <a:r>
              <a:rPr lang="en-IN" sz="600" dirty="0">
                <a:effectLst/>
                <a:ea typeface="Times New Roman" panose="02020603050405020304" pitchFamily="18" charset="0"/>
              </a:rPr>
              <a:t>(15). https://doi.org/10.3390/app11156728</a:t>
            </a:r>
            <a:endParaRPr lang="en-US" sz="600" dirty="0">
              <a:effectLst/>
              <a:ea typeface="Times New Roman" panose="02020603050405020304" pitchFamily="18" charset="0"/>
            </a:endParaRPr>
          </a:p>
          <a:p>
            <a:pPr marL="304800" marR="0" indent="-304800">
              <a:lnSpc>
                <a:spcPct val="150000"/>
              </a:lnSpc>
              <a:spcBef>
                <a:spcPts val="0"/>
              </a:spcBef>
              <a:spcAft>
                <a:spcPts val="0"/>
              </a:spcAft>
            </a:pPr>
            <a:r>
              <a:rPr lang="en-IN" sz="600" dirty="0">
                <a:effectLst/>
                <a:ea typeface="Times New Roman" panose="02020603050405020304" pitchFamily="18" charset="0"/>
              </a:rPr>
              <a:t>Hansen, K. B. (2020). The virtue of simplicity: On machine learning models in algorithmic trading. </a:t>
            </a:r>
            <a:r>
              <a:rPr lang="en-IN" sz="600" i="1" dirty="0">
                <a:effectLst/>
                <a:ea typeface="Times New Roman" panose="02020603050405020304" pitchFamily="18" charset="0"/>
              </a:rPr>
              <a:t>Big Data and Society</a:t>
            </a:r>
            <a:r>
              <a:rPr lang="en-IN" sz="600" dirty="0">
                <a:effectLst/>
                <a:ea typeface="Times New Roman" panose="02020603050405020304" pitchFamily="18" charset="0"/>
              </a:rPr>
              <a:t>, </a:t>
            </a:r>
            <a:r>
              <a:rPr lang="en-IN" sz="600" i="1" dirty="0">
                <a:effectLst/>
                <a:ea typeface="Times New Roman" panose="02020603050405020304" pitchFamily="18" charset="0"/>
              </a:rPr>
              <a:t>7</a:t>
            </a:r>
            <a:r>
              <a:rPr lang="en-IN" sz="600" dirty="0">
                <a:effectLst/>
                <a:ea typeface="Times New Roman" panose="02020603050405020304" pitchFamily="18" charset="0"/>
              </a:rPr>
              <a:t>(1). https://doi.org/10.1177/2053951720926558</a:t>
            </a:r>
            <a:endParaRPr lang="en-US" sz="600" dirty="0">
              <a:effectLst/>
              <a:ea typeface="Times New Roman" panose="02020603050405020304" pitchFamily="18" charset="0"/>
            </a:endParaRPr>
          </a:p>
          <a:p>
            <a:r>
              <a:rPr lang="en-IN" sz="600" dirty="0">
                <a:effectLst/>
                <a:ea typeface="Times New Roman" panose="02020603050405020304" pitchFamily="18" charset="0"/>
              </a:rPr>
              <a:t>Huang, Y., Capretz, L. F., &amp; Ho, D. (2021). Machine Learning for Stock Prediction Based on Fundamental Analysis. </a:t>
            </a:r>
            <a:r>
              <a:rPr lang="en-IN" sz="600" i="1" dirty="0">
                <a:effectLst/>
                <a:ea typeface="Times New Roman" panose="02020603050405020304" pitchFamily="18" charset="0"/>
              </a:rPr>
              <a:t>2021 IEEE Symposium Series on Computational Intelligence, SSCI </a:t>
            </a:r>
          </a:p>
          <a:p>
            <a:pPr marL="304800" marR="0" indent="-304800">
              <a:lnSpc>
                <a:spcPct val="150000"/>
              </a:lnSpc>
              <a:spcBef>
                <a:spcPts val="0"/>
              </a:spcBef>
              <a:spcAft>
                <a:spcPts val="0"/>
              </a:spcAft>
            </a:pPr>
            <a:r>
              <a:rPr lang="en-IN" sz="600" i="1" dirty="0">
                <a:effectLst/>
                <a:ea typeface="Times New Roman" panose="02020603050405020304" pitchFamily="18" charset="0"/>
              </a:rPr>
              <a:t> 2021 - Proceedings</a:t>
            </a:r>
            <a:r>
              <a:rPr lang="en-IN" sz="600" dirty="0">
                <a:effectLst/>
                <a:ea typeface="Times New Roman" panose="02020603050405020304" pitchFamily="18" charset="0"/>
              </a:rPr>
              <a:t>. https://doi.org/10.1109/SSCI50451.2021.9660134</a:t>
            </a:r>
            <a:endParaRPr lang="en-US" sz="600" dirty="0">
              <a:effectLst/>
              <a:ea typeface="Times New Roman" panose="02020603050405020304" pitchFamily="18" charset="0"/>
            </a:endParaRPr>
          </a:p>
          <a:p>
            <a:pPr marL="304800" marR="0" indent="-304800">
              <a:lnSpc>
                <a:spcPct val="150000"/>
              </a:lnSpc>
              <a:spcBef>
                <a:spcPts val="0"/>
              </a:spcBef>
              <a:spcAft>
                <a:spcPts val="0"/>
              </a:spcAft>
            </a:pPr>
            <a:r>
              <a:rPr lang="en-IN" sz="600" dirty="0">
                <a:effectLst/>
                <a:ea typeface="Times New Roman" panose="02020603050405020304" pitchFamily="18" charset="0"/>
              </a:rPr>
              <a:t>Jena, M., &amp; Dehuri, S. (2020). Decision tree for classification and regression: A state-of-the art review. </a:t>
            </a:r>
            <a:r>
              <a:rPr lang="en-IN" sz="600" i="1" dirty="0">
                <a:effectLst/>
                <a:ea typeface="Times New Roman" panose="02020603050405020304" pitchFamily="18" charset="0"/>
              </a:rPr>
              <a:t>Informatica (Slovenia)</a:t>
            </a:r>
            <a:r>
              <a:rPr lang="en-IN" sz="600" dirty="0">
                <a:effectLst/>
                <a:ea typeface="Times New Roman" panose="02020603050405020304" pitchFamily="18" charset="0"/>
              </a:rPr>
              <a:t>, </a:t>
            </a:r>
            <a:r>
              <a:rPr lang="en-IN" sz="600" i="1" dirty="0">
                <a:effectLst/>
                <a:ea typeface="Times New Roman" panose="02020603050405020304" pitchFamily="18" charset="0"/>
              </a:rPr>
              <a:t>44</a:t>
            </a:r>
            <a:r>
              <a:rPr lang="en-IN" sz="600" dirty="0">
                <a:effectLst/>
                <a:ea typeface="Times New Roman" panose="02020603050405020304" pitchFamily="18" charset="0"/>
              </a:rPr>
              <a:t>(4), 405–420. https://doi.org/10.31449/INF.V44I4.3023</a:t>
            </a:r>
            <a:endParaRPr lang="en-US" sz="600" dirty="0">
              <a:effectLst/>
              <a:ea typeface="Times New Roman" panose="02020603050405020304" pitchFamily="18" charset="0"/>
            </a:endParaRPr>
          </a:p>
          <a:p>
            <a:pPr marL="304800" marR="0" indent="-304800">
              <a:lnSpc>
                <a:spcPct val="150000"/>
              </a:lnSpc>
              <a:spcBef>
                <a:spcPts val="0"/>
              </a:spcBef>
              <a:spcAft>
                <a:spcPts val="0"/>
              </a:spcAft>
            </a:pPr>
            <a:r>
              <a:rPr lang="en-IN" sz="600" dirty="0">
                <a:effectLst/>
                <a:ea typeface="Times New Roman" panose="02020603050405020304" pitchFamily="18" charset="0"/>
              </a:rPr>
              <a:t>Kimbonguila, A., Matos, L., Petit, J., Scher, J., &amp; Nzikou, J.-M. (2019). Effect of Physical Treatment on the Physicochemical, Rheological and Functional Properties of Yam Meal of the Cultivar “Ngumvu” From Dioscorea Alata L. of Congo. </a:t>
            </a:r>
            <a:r>
              <a:rPr lang="en-IN" sz="600" i="1" dirty="0">
                <a:effectLst/>
                <a:ea typeface="Times New Roman" panose="02020603050405020304" pitchFamily="18" charset="0"/>
              </a:rPr>
              <a:t>International Journal of Recent Scientific Research</a:t>
            </a:r>
            <a:r>
              <a:rPr lang="en-IN" sz="600" dirty="0">
                <a:effectLst/>
                <a:ea typeface="Times New Roman" panose="02020603050405020304" pitchFamily="18" charset="0"/>
              </a:rPr>
              <a:t>, </a:t>
            </a:r>
            <a:r>
              <a:rPr lang="en-IN" sz="600" i="1" dirty="0">
                <a:effectLst/>
                <a:ea typeface="Times New Roman" panose="02020603050405020304" pitchFamily="18" charset="0"/>
              </a:rPr>
              <a:t>10</a:t>
            </a:r>
            <a:r>
              <a:rPr lang="en-IN" sz="600" dirty="0">
                <a:effectLst/>
                <a:ea typeface="Times New Roman" panose="02020603050405020304" pitchFamily="18" charset="0"/>
              </a:rPr>
              <a:t>, 30693–30695. https://doi.org/10.24327/IJRSR</a:t>
            </a:r>
            <a:endParaRPr lang="en-US" sz="600" dirty="0">
              <a:effectLst/>
              <a:ea typeface="Times New Roman" panose="02020603050405020304" pitchFamily="18" charset="0"/>
            </a:endParaRPr>
          </a:p>
          <a:p>
            <a:pPr marL="304800" marR="0" indent="-304800">
              <a:lnSpc>
                <a:spcPct val="150000"/>
              </a:lnSpc>
              <a:spcBef>
                <a:spcPts val="0"/>
              </a:spcBef>
              <a:spcAft>
                <a:spcPts val="0"/>
              </a:spcAft>
            </a:pPr>
            <a:r>
              <a:rPr lang="en-IN" sz="600" dirty="0">
                <a:effectLst/>
                <a:ea typeface="Times New Roman" panose="02020603050405020304" pitchFamily="18" charset="0"/>
              </a:rPr>
              <a:t>Magner, N., Lavin, J. F., Valle, M., &amp; Hardy, N. (2021). The predictive power of stock market’s expectations volatility: A financial synchronization phenomenon. </a:t>
            </a:r>
            <a:r>
              <a:rPr lang="en-IN" sz="600" i="1" dirty="0">
                <a:effectLst/>
                <a:ea typeface="Times New Roman" panose="02020603050405020304" pitchFamily="18" charset="0"/>
              </a:rPr>
              <a:t>PLoS ONE</a:t>
            </a:r>
            <a:r>
              <a:rPr lang="en-IN" sz="600" dirty="0">
                <a:effectLst/>
                <a:ea typeface="Times New Roman" panose="02020603050405020304" pitchFamily="18" charset="0"/>
              </a:rPr>
              <a:t>, </a:t>
            </a:r>
            <a:r>
              <a:rPr lang="en-IN" sz="600" i="1" dirty="0">
                <a:effectLst/>
                <a:ea typeface="Times New Roman" panose="02020603050405020304" pitchFamily="18" charset="0"/>
              </a:rPr>
              <a:t>16</a:t>
            </a:r>
            <a:r>
              <a:rPr lang="en-IN" sz="600" dirty="0">
                <a:effectLst/>
                <a:ea typeface="Times New Roman" panose="02020603050405020304" pitchFamily="18" charset="0"/>
              </a:rPr>
              <a:t>(5 May), 1–21. https://doi.org/10.1371/journal.pone.0250846</a:t>
            </a:r>
            <a:endParaRPr lang="en-US" sz="600" dirty="0">
              <a:effectLst/>
              <a:ea typeface="Times New Roman" panose="02020603050405020304" pitchFamily="18" charset="0"/>
            </a:endParaRPr>
          </a:p>
          <a:p>
            <a:pPr marL="304800" marR="0" indent="-304800">
              <a:lnSpc>
                <a:spcPct val="150000"/>
              </a:lnSpc>
              <a:spcBef>
                <a:spcPts val="0"/>
              </a:spcBef>
              <a:spcAft>
                <a:spcPts val="0"/>
              </a:spcAft>
            </a:pPr>
            <a:r>
              <a:rPr lang="en-IN" sz="600" dirty="0">
                <a:effectLst/>
                <a:ea typeface="Times New Roman" panose="02020603050405020304" pitchFamily="18" charset="0"/>
              </a:rPr>
              <a:t>Markoulidakis, I., Kopsiaftis, G., Rallis, I., &amp; Georgoulas, I. (2021). Multi-Class Confusion Matrix Reduction method and its application on Net Promoter Score classification problem. </a:t>
            </a:r>
            <a:r>
              <a:rPr lang="en-IN" sz="600" i="1" dirty="0">
                <a:effectLst/>
                <a:ea typeface="Times New Roman" panose="02020603050405020304" pitchFamily="18" charset="0"/>
              </a:rPr>
              <a:t>ACM International Conference Proceeding Series</a:t>
            </a:r>
            <a:r>
              <a:rPr lang="en-IN" sz="600" dirty="0">
                <a:effectLst/>
                <a:ea typeface="Times New Roman" panose="02020603050405020304" pitchFamily="18" charset="0"/>
              </a:rPr>
              <a:t>, 412–419. https://doi.org/10.1145/3453892.3461323</a:t>
            </a:r>
            <a:endParaRPr lang="en-US" sz="600" dirty="0">
              <a:effectLst/>
              <a:ea typeface="Times New Roman" panose="02020603050405020304" pitchFamily="18" charset="0"/>
            </a:endParaRPr>
          </a:p>
          <a:p>
            <a:pPr marL="304800" marR="0" indent="-304800">
              <a:lnSpc>
                <a:spcPct val="150000"/>
              </a:lnSpc>
              <a:spcBef>
                <a:spcPts val="0"/>
              </a:spcBef>
              <a:spcAft>
                <a:spcPts val="0"/>
              </a:spcAft>
            </a:pPr>
            <a:r>
              <a:rPr lang="en-IN" sz="600" dirty="0">
                <a:effectLst/>
                <a:ea typeface="Times New Roman" panose="02020603050405020304" pitchFamily="18" charset="0"/>
              </a:rPr>
              <a:t>Mohapatra, S., &amp; Misra, A. K. (2020). Momentum returns: A portfolio-based empirical study to establish evidence, factors and profitability in Indian stock market. </a:t>
            </a:r>
            <a:r>
              <a:rPr lang="en-IN" sz="600" i="1" dirty="0">
                <a:effectLst/>
                <a:ea typeface="Times New Roman" panose="02020603050405020304" pitchFamily="18" charset="0"/>
              </a:rPr>
              <a:t>IIMB Management Review</a:t>
            </a:r>
            <a:r>
              <a:rPr lang="en-IN" sz="600" dirty="0">
                <a:effectLst/>
                <a:ea typeface="Times New Roman" panose="02020603050405020304" pitchFamily="18" charset="0"/>
              </a:rPr>
              <a:t>, </a:t>
            </a:r>
            <a:r>
              <a:rPr lang="en-IN" sz="600" i="1" dirty="0">
                <a:effectLst/>
                <a:ea typeface="Times New Roman" panose="02020603050405020304" pitchFamily="18" charset="0"/>
              </a:rPr>
              <a:t>32</a:t>
            </a:r>
            <a:r>
              <a:rPr lang="en-IN" sz="600" dirty="0">
                <a:effectLst/>
                <a:ea typeface="Times New Roman" panose="02020603050405020304" pitchFamily="18" charset="0"/>
              </a:rPr>
              <a:t>(1), 75–84. https://doi.org/10.1016/j.iimb.2019.07.007</a:t>
            </a:r>
            <a:endParaRPr lang="en-US" sz="600" dirty="0">
              <a:effectLst/>
              <a:ea typeface="Times New Roman" panose="02020603050405020304" pitchFamily="18" charset="0"/>
            </a:endParaRPr>
          </a:p>
          <a:p>
            <a:pPr marL="304800" marR="0" indent="-304800">
              <a:lnSpc>
                <a:spcPct val="150000"/>
              </a:lnSpc>
              <a:spcBef>
                <a:spcPts val="0"/>
              </a:spcBef>
              <a:spcAft>
                <a:spcPts val="0"/>
              </a:spcAft>
            </a:pPr>
            <a:r>
              <a:rPr lang="en-IN" sz="600" dirty="0">
                <a:effectLst/>
                <a:ea typeface="Times New Roman" panose="02020603050405020304" pitchFamily="18" charset="0"/>
              </a:rPr>
              <a:t>moneycontrol. (n.d.). </a:t>
            </a:r>
            <a:r>
              <a:rPr lang="en-IN" sz="600" i="1" dirty="0">
                <a:effectLst/>
                <a:ea typeface="Times New Roman" panose="02020603050405020304" pitchFamily="18" charset="0"/>
              </a:rPr>
              <a:t>HDFC Bank Ltd.TECHNICALS</a:t>
            </a:r>
            <a:r>
              <a:rPr lang="en-IN" sz="600" dirty="0">
                <a:effectLst/>
                <a:ea typeface="Times New Roman" panose="02020603050405020304" pitchFamily="18" charset="0"/>
              </a:rPr>
              <a:t>. https://www.moneycontrol.com/technical-analysis/hdfcbank/HDF01/weekly</a:t>
            </a:r>
            <a:endParaRPr lang="en-US" sz="600" dirty="0">
              <a:effectLst/>
              <a:ea typeface="Times New Roman" panose="02020603050405020304" pitchFamily="18" charset="0"/>
            </a:endParaRPr>
          </a:p>
          <a:p>
            <a:pPr marL="304800" marR="0" indent="-304800">
              <a:lnSpc>
                <a:spcPct val="150000"/>
              </a:lnSpc>
              <a:spcBef>
                <a:spcPts val="0"/>
              </a:spcBef>
              <a:spcAft>
                <a:spcPts val="0"/>
              </a:spcAft>
            </a:pPr>
            <a:r>
              <a:rPr lang="en-IN" sz="600" dirty="0">
                <a:effectLst/>
                <a:ea typeface="Times New Roman" panose="02020603050405020304" pitchFamily="18" charset="0"/>
              </a:rPr>
              <a:t>Mukerji, P., Chung, C., Walsh, T., &amp; Xiong, B. (2019). The Impact of Algorithmic Trading in a Simulated Asset Market. </a:t>
            </a:r>
            <a:r>
              <a:rPr lang="en-IN" sz="600" i="1" dirty="0">
                <a:effectLst/>
                <a:ea typeface="Times New Roman" panose="02020603050405020304" pitchFamily="18" charset="0"/>
              </a:rPr>
              <a:t>Journal of Risk and Financial Management</a:t>
            </a:r>
            <a:r>
              <a:rPr lang="en-IN" sz="600" dirty="0">
                <a:effectLst/>
                <a:ea typeface="Times New Roman" panose="02020603050405020304" pitchFamily="18" charset="0"/>
              </a:rPr>
              <a:t>, </a:t>
            </a:r>
            <a:r>
              <a:rPr lang="en-IN" sz="600" i="1" dirty="0">
                <a:effectLst/>
                <a:ea typeface="Times New Roman" panose="02020603050405020304" pitchFamily="18" charset="0"/>
              </a:rPr>
              <a:t>12</a:t>
            </a:r>
            <a:r>
              <a:rPr lang="en-IN" sz="600" dirty="0">
                <a:effectLst/>
                <a:ea typeface="Times New Roman" panose="02020603050405020304" pitchFamily="18" charset="0"/>
              </a:rPr>
              <a:t>(2), 68. https://doi.org/10.3390/jrfm12020068</a:t>
            </a:r>
            <a:endParaRPr lang="en-US" sz="600" dirty="0">
              <a:effectLst/>
              <a:ea typeface="Times New Roman" panose="02020603050405020304" pitchFamily="18" charset="0"/>
            </a:endParaRPr>
          </a:p>
          <a:p>
            <a:pPr marL="304800" marR="0" indent="-304800">
              <a:lnSpc>
                <a:spcPct val="150000"/>
              </a:lnSpc>
              <a:spcBef>
                <a:spcPts val="0"/>
              </a:spcBef>
              <a:spcAft>
                <a:spcPts val="0"/>
              </a:spcAft>
            </a:pPr>
            <a:r>
              <a:rPr lang="en-IN" sz="600" dirty="0">
                <a:effectLst/>
                <a:ea typeface="Times New Roman" panose="02020603050405020304" pitchFamily="18" charset="0"/>
              </a:rPr>
              <a:t>Omta, W. A., van Heesbeen, R. G., Shen, I., de Nobel, J., Robers, D., van der Velden, L. M., Medema, R. H., Siebes, A. P. J. M., Feelders, A. J., Brinkkemper, S., Klumperman, J. S., Spruit, M. R., Brinkhuis, M. J. S., &amp; Egan, D. A. (2020). Combining Supervised and Unsupervised Machine Learning Methods for Phenotypic Functional Genomics Screening. </a:t>
            </a:r>
            <a:r>
              <a:rPr lang="en-IN" sz="600" i="1" dirty="0">
                <a:effectLst/>
                <a:ea typeface="Times New Roman" panose="02020603050405020304" pitchFamily="18" charset="0"/>
              </a:rPr>
              <a:t>SLAS Discovery</a:t>
            </a:r>
            <a:r>
              <a:rPr lang="en-IN" sz="600" dirty="0">
                <a:effectLst/>
                <a:ea typeface="Times New Roman" panose="02020603050405020304" pitchFamily="18" charset="0"/>
              </a:rPr>
              <a:t>, </a:t>
            </a:r>
            <a:r>
              <a:rPr lang="en-IN" sz="600" i="1" dirty="0">
                <a:effectLst/>
                <a:ea typeface="Times New Roman" panose="02020603050405020304" pitchFamily="18" charset="0"/>
              </a:rPr>
              <a:t>25</a:t>
            </a:r>
            <a:r>
              <a:rPr lang="en-IN" sz="600" dirty="0">
                <a:effectLst/>
                <a:ea typeface="Times New Roman" panose="02020603050405020304" pitchFamily="18" charset="0"/>
              </a:rPr>
              <a:t>(6), 655–664. https://doi.org/10.1177/2472555220919345</a:t>
            </a:r>
            <a:endParaRPr lang="en-US" sz="600" dirty="0">
              <a:effectLst/>
              <a:ea typeface="Times New Roman" panose="02020603050405020304" pitchFamily="18" charset="0"/>
            </a:endParaRPr>
          </a:p>
          <a:p>
            <a:pPr marL="304800" marR="0" indent="-304800">
              <a:lnSpc>
                <a:spcPct val="150000"/>
              </a:lnSpc>
              <a:spcBef>
                <a:spcPts val="0"/>
              </a:spcBef>
              <a:spcAft>
                <a:spcPts val="0"/>
              </a:spcAft>
            </a:pPr>
            <a:r>
              <a:rPr lang="en-IN" sz="600" dirty="0">
                <a:effectLst/>
                <a:ea typeface="Times New Roman" panose="02020603050405020304" pitchFamily="18" charset="0"/>
              </a:rPr>
              <a:t>Rajkar, A., Kumaria, A., Raut, A., &amp; Kulkarni, N. (2021). Stock Market Price Prediction and Analysis. </a:t>
            </a:r>
            <a:r>
              <a:rPr lang="en-IN" sz="600" i="1" dirty="0">
                <a:effectLst/>
                <a:ea typeface="Times New Roman" panose="02020603050405020304" pitchFamily="18" charset="0"/>
              </a:rPr>
              <a:t>International Journal of Engineering Research &amp; Technology</a:t>
            </a:r>
            <a:r>
              <a:rPr lang="en-IN" sz="600" dirty="0">
                <a:effectLst/>
                <a:ea typeface="Times New Roman" panose="02020603050405020304" pitchFamily="18" charset="0"/>
              </a:rPr>
              <a:t>, </a:t>
            </a:r>
            <a:r>
              <a:rPr lang="en-IN" sz="600" i="1" dirty="0">
                <a:effectLst/>
                <a:ea typeface="Times New Roman" panose="02020603050405020304" pitchFamily="18" charset="0"/>
              </a:rPr>
              <a:t>10</a:t>
            </a:r>
            <a:r>
              <a:rPr lang="en-IN" sz="600" dirty="0">
                <a:effectLst/>
                <a:ea typeface="Times New Roman" panose="02020603050405020304" pitchFamily="18" charset="0"/>
              </a:rPr>
              <a:t>(06), 115–119.</a:t>
            </a:r>
            <a:endParaRPr lang="en-US" sz="600" dirty="0">
              <a:effectLst/>
              <a:ea typeface="Times New Roman" panose="02020603050405020304" pitchFamily="18" charset="0"/>
            </a:endParaRPr>
          </a:p>
          <a:p>
            <a:r>
              <a:rPr lang="en-IN" sz="600" dirty="0">
                <a:effectLst/>
                <a:ea typeface="Times New Roman" panose="02020603050405020304" pitchFamily="18" charset="0"/>
              </a:rPr>
              <a:t>Rouf, N., Malik, M. B., Arif, T., Sharma, S., Singh, S., Aich, S., &amp; Kim, H. C. (2021). Stock </a:t>
            </a:r>
          </a:p>
          <a:p>
            <a:pPr marL="304800" marR="0" indent="-304800">
              <a:lnSpc>
                <a:spcPct val="150000"/>
              </a:lnSpc>
              <a:spcBef>
                <a:spcPts val="0"/>
              </a:spcBef>
              <a:spcAft>
                <a:spcPts val="0"/>
              </a:spcAft>
            </a:pPr>
            <a:r>
              <a:rPr lang="en-IN" sz="600" dirty="0">
                <a:effectLst/>
                <a:latin typeface="+mj-lt"/>
                <a:ea typeface="Times New Roman" panose="02020603050405020304" pitchFamily="18" charset="0"/>
              </a:rPr>
              <a:t>market prediction using machine learning techniques: A decade survey on methodologies, recent developments, and future directions. </a:t>
            </a:r>
            <a:r>
              <a:rPr lang="en-IN" sz="600" i="1" dirty="0">
                <a:effectLst/>
                <a:latin typeface="+mj-lt"/>
                <a:ea typeface="Times New Roman" panose="02020603050405020304" pitchFamily="18" charset="0"/>
              </a:rPr>
              <a:t>Electronics (Switzerland)</a:t>
            </a:r>
            <a:r>
              <a:rPr lang="en-IN" sz="600" dirty="0">
                <a:effectLst/>
                <a:latin typeface="+mj-lt"/>
                <a:ea typeface="Times New Roman" panose="02020603050405020304" pitchFamily="18" charset="0"/>
              </a:rPr>
              <a:t>, </a:t>
            </a:r>
            <a:r>
              <a:rPr lang="en-IN" sz="600" i="1" dirty="0">
                <a:effectLst/>
                <a:latin typeface="+mj-lt"/>
                <a:ea typeface="Times New Roman" panose="02020603050405020304" pitchFamily="18" charset="0"/>
              </a:rPr>
              <a:t>10</a:t>
            </a:r>
            <a:r>
              <a:rPr lang="en-IN" sz="600" dirty="0">
                <a:effectLst/>
                <a:latin typeface="+mj-lt"/>
                <a:ea typeface="Times New Roman" panose="02020603050405020304" pitchFamily="18" charset="0"/>
              </a:rPr>
              <a:t>(21). https://doi.org/10.3390/electronics10212717</a:t>
            </a:r>
            <a:endParaRPr lang="en-US" sz="600" dirty="0">
              <a:effectLst/>
              <a:latin typeface="+mj-lt"/>
              <a:ea typeface="Times New Roman" panose="02020603050405020304" pitchFamily="18" charset="0"/>
            </a:endParaRPr>
          </a:p>
          <a:p>
            <a:pPr marL="304800" marR="0" indent="-304800">
              <a:lnSpc>
                <a:spcPct val="150000"/>
              </a:lnSpc>
              <a:spcBef>
                <a:spcPts val="0"/>
              </a:spcBef>
              <a:spcAft>
                <a:spcPts val="0"/>
              </a:spcAft>
            </a:pPr>
            <a:r>
              <a:rPr lang="en-IN" sz="600" dirty="0">
                <a:effectLst/>
                <a:latin typeface="+mj-lt"/>
                <a:ea typeface="Times New Roman" panose="02020603050405020304" pitchFamily="18" charset="0"/>
              </a:rPr>
              <a:t>Schonlau, M., &amp; Zou, R. Y. (2020). The random forest algorithm for statistical learning. </a:t>
            </a:r>
            <a:r>
              <a:rPr lang="en-IN" sz="600" i="1" dirty="0">
                <a:effectLst/>
                <a:latin typeface="+mj-lt"/>
                <a:ea typeface="Times New Roman" panose="02020603050405020304" pitchFamily="18" charset="0"/>
              </a:rPr>
              <a:t>Stata Journal</a:t>
            </a:r>
            <a:r>
              <a:rPr lang="en-IN" sz="600" dirty="0">
                <a:effectLst/>
                <a:latin typeface="+mj-lt"/>
                <a:ea typeface="Times New Roman" panose="02020603050405020304" pitchFamily="18" charset="0"/>
              </a:rPr>
              <a:t>, </a:t>
            </a:r>
            <a:r>
              <a:rPr lang="en-IN" sz="600" i="1" dirty="0">
                <a:effectLst/>
                <a:latin typeface="+mj-lt"/>
                <a:ea typeface="Times New Roman" panose="02020603050405020304" pitchFamily="18" charset="0"/>
              </a:rPr>
              <a:t>20</a:t>
            </a:r>
            <a:r>
              <a:rPr lang="en-IN" sz="600" dirty="0">
                <a:effectLst/>
                <a:latin typeface="+mj-lt"/>
                <a:ea typeface="Times New Roman" panose="02020603050405020304" pitchFamily="18" charset="0"/>
              </a:rPr>
              <a:t>(1), 3–29. https://doi.org/10.1177/1536867X20909688</a:t>
            </a:r>
            <a:endParaRPr lang="en-US" sz="600" dirty="0">
              <a:effectLst/>
              <a:latin typeface="+mj-lt"/>
              <a:ea typeface="Times New Roman" panose="02020603050405020304" pitchFamily="18" charset="0"/>
            </a:endParaRPr>
          </a:p>
          <a:p>
            <a:pPr marL="304800" marR="0" indent="-304800">
              <a:lnSpc>
                <a:spcPct val="150000"/>
              </a:lnSpc>
              <a:spcBef>
                <a:spcPts val="0"/>
              </a:spcBef>
              <a:spcAft>
                <a:spcPts val="0"/>
              </a:spcAft>
            </a:pPr>
            <a:r>
              <a:rPr lang="en-IN" sz="600" dirty="0">
                <a:effectLst/>
                <a:latin typeface="+mj-lt"/>
                <a:ea typeface="Times New Roman" panose="02020603050405020304" pitchFamily="18" charset="0"/>
              </a:rPr>
              <a:t>Shah, D., Isah, H., &amp; Zulkernine, F. (2019). Stock market analysis: A review and taxonomy of prediction techniques. </a:t>
            </a:r>
            <a:r>
              <a:rPr lang="en-IN" sz="600" i="1" dirty="0">
                <a:effectLst/>
                <a:latin typeface="+mj-lt"/>
                <a:ea typeface="Times New Roman" panose="02020603050405020304" pitchFamily="18" charset="0"/>
              </a:rPr>
              <a:t>International Journal of Financial Studies</a:t>
            </a:r>
            <a:r>
              <a:rPr lang="en-IN" sz="600" dirty="0">
                <a:effectLst/>
                <a:latin typeface="+mj-lt"/>
                <a:ea typeface="Times New Roman" panose="02020603050405020304" pitchFamily="18" charset="0"/>
              </a:rPr>
              <a:t>, </a:t>
            </a:r>
            <a:r>
              <a:rPr lang="en-IN" sz="600" i="1" dirty="0">
                <a:effectLst/>
                <a:latin typeface="+mj-lt"/>
                <a:ea typeface="Times New Roman" panose="02020603050405020304" pitchFamily="18" charset="0"/>
              </a:rPr>
              <a:t>7</a:t>
            </a:r>
            <a:r>
              <a:rPr lang="en-IN" sz="600" dirty="0">
                <a:effectLst/>
                <a:latin typeface="+mj-lt"/>
                <a:ea typeface="Times New Roman" panose="02020603050405020304" pitchFamily="18" charset="0"/>
              </a:rPr>
              <a:t>(2). https://doi.org/10.3390/ijfs7020026</a:t>
            </a:r>
            <a:endParaRPr lang="en-US" sz="600" dirty="0">
              <a:effectLst/>
              <a:latin typeface="+mj-lt"/>
              <a:ea typeface="Times New Roman" panose="02020603050405020304" pitchFamily="18" charset="0"/>
            </a:endParaRPr>
          </a:p>
          <a:p>
            <a:pPr marL="304800" marR="0" indent="-304800">
              <a:lnSpc>
                <a:spcPct val="150000"/>
              </a:lnSpc>
              <a:spcBef>
                <a:spcPts val="0"/>
              </a:spcBef>
              <a:spcAft>
                <a:spcPts val="0"/>
              </a:spcAft>
            </a:pPr>
            <a:r>
              <a:rPr lang="en-IN" sz="600" dirty="0">
                <a:effectLst/>
                <a:latin typeface="+mj-lt"/>
                <a:ea typeface="Times New Roman" panose="02020603050405020304" pitchFamily="18" charset="0"/>
              </a:rPr>
              <a:t>Silva, I., &amp; Naranjo, J. E. (2020). A systematic methodology to evaluate prediction models for driving style classification. </a:t>
            </a:r>
            <a:r>
              <a:rPr lang="en-IN" sz="600" i="1" dirty="0">
                <a:effectLst/>
                <a:latin typeface="+mj-lt"/>
                <a:ea typeface="Times New Roman" panose="02020603050405020304" pitchFamily="18" charset="0"/>
              </a:rPr>
              <a:t>Sensors (Switzerland)</a:t>
            </a:r>
            <a:r>
              <a:rPr lang="en-IN" sz="600" dirty="0">
                <a:effectLst/>
                <a:latin typeface="+mj-lt"/>
                <a:ea typeface="Times New Roman" panose="02020603050405020304" pitchFamily="18" charset="0"/>
              </a:rPr>
              <a:t>, </a:t>
            </a:r>
            <a:r>
              <a:rPr lang="en-IN" sz="600" i="1" dirty="0">
                <a:effectLst/>
                <a:latin typeface="+mj-lt"/>
                <a:ea typeface="Times New Roman" panose="02020603050405020304" pitchFamily="18" charset="0"/>
              </a:rPr>
              <a:t>20</a:t>
            </a:r>
            <a:r>
              <a:rPr lang="en-IN" sz="600" dirty="0">
                <a:effectLst/>
                <a:latin typeface="+mj-lt"/>
                <a:ea typeface="Times New Roman" panose="02020603050405020304" pitchFamily="18" charset="0"/>
              </a:rPr>
              <a:t>(6), 1–21. https://doi.org/10.3390/s20061692</a:t>
            </a:r>
            <a:endParaRPr lang="en-US" sz="600" dirty="0">
              <a:effectLst/>
              <a:latin typeface="+mj-lt"/>
              <a:ea typeface="Times New Roman" panose="02020603050405020304" pitchFamily="18" charset="0"/>
            </a:endParaRPr>
          </a:p>
          <a:p>
            <a:pPr marL="304800" marR="0" indent="-304800">
              <a:lnSpc>
                <a:spcPct val="150000"/>
              </a:lnSpc>
              <a:spcBef>
                <a:spcPts val="0"/>
              </a:spcBef>
              <a:spcAft>
                <a:spcPts val="0"/>
              </a:spcAft>
            </a:pPr>
            <a:r>
              <a:rPr lang="en-IN" sz="600" dirty="0">
                <a:effectLst/>
                <a:latin typeface="+mj-lt"/>
                <a:ea typeface="Times New Roman" panose="02020603050405020304" pitchFamily="18" charset="0"/>
              </a:rPr>
              <a:t>Sonkiya, P., Bajpai, V., &amp; Bansal, A. (2021). </a:t>
            </a:r>
            <a:r>
              <a:rPr lang="en-IN" sz="600" i="1" dirty="0">
                <a:effectLst/>
                <a:latin typeface="+mj-lt"/>
                <a:ea typeface="Times New Roman" panose="02020603050405020304" pitchFamily="18" charset="0"/>
              </a:rPr>
              <a:t>Stock price prediction using BERT and GAN</a:t>
            </a:r>
            <a:r>
              <a:rPr lang="en-IN" sz="600" dirty="0">
                <a:effectLst/>
                <a:latin typeface="+mj-lt"/>
                <a:ea typeface="Times New Roman" panose="02020603050405020304" pitchFamily="18" charset="0"/>
              </a:rPr>
              <a:t>. http://arxiv.org/abs/2107.09055</a:t>
            </a:r>
            <a:endParaRPr lang="en-US" sz="600" dirty="0">
              <a:effectLst/>
              <a:latin typeface="+mj-lt"/>
              <a:ea typeface="Times New Roman" panose="02020603050405020304" pitchFamily="18" charset="0"/>
            </a:endParaRPr>
          </a:p>
          <a:p>
            <a:pPr marL="304800" marR="0" indent="-304800">
              <a:lnSpc>
                <a:spcPct val="150000"/>
              </a:lnSpc>
              <a:spcBef>
                <a:spcPts val="0"/>
              </a:spcBef>
              <a:spcAft>
                <a:spcPts val="0"/>
              </a:spcAft>
            </a:pPr>
            <a:r>
              <a:rPr lang="en-IN" sz="600" dirty="0">
                <a:effectLst/>
                <a:latin typeface="+mj-lt"/>
                <a:ea typeface="Times New Roman" panose="02020603050405020304" pitchFamily="18" charset="0"/>
              </a:rPr>
              <a:t>Thanekar, G. S., &amp; Shaikh, Z. S. (2021). Analysis and Evaluation of Technical Indicators for Prediction of Stock Market. </a:t>
            </a:r>
            <a:r>
              <a:rPr lang="en-IN" sz="600" i="1" dirty="0">
                <a:effectLst/>
                <a:latin typeface="+mj-lt"/>
                <a:ea typeface="Times New Roman" panose="02020603050405020304" pitchFamily="18" charset="0"/>
              </a:rPr>
              <a:t>International Journal of Engineering Research &amp; Technology (IJERT)</a:t>
            </a:r>
            <a:r>
              <a:rPr lang="en-IN" sz="600" dirty="0">
                <a:effectLst/>
                <a:latin typeface="+mj-lt"/>
                <a:ea typeface="Times New Roman" panose="02020603050405020304" pitchFamily="18" charset="0"/>
              </a:rPr>
              <a:t>, </a:t>
            </a:r>
            <a:r>
              <a:rPr lang="en-IN" sz="600" i="1" dirty="0">
                <a:effectLst/>
                <a:latin typeface="+mj-lt"/>
                <a:ea typeface="Times New Roman" panose="02020603050405020304" pitchFamily="18" charset="0"/>
              </a:rPr>
              <a:t>10</a:t>
            </a:r>
            <a:r>
              <a:rPr lang="en-IN" sz="600" dirty="0">
                <a:effectLst/>
                <a:latin typeface="+mj-lt"/>
                <a:ea typeface="Times New Roman" panose="02020603050405020304" pitchFamily="18" charset="0"/>
              </a:rPr>
              <a:t>(May), 341–344.</a:t>
            </a:r>
            <a:endParaRPr lang="en-US" sz="600" dirty="0">
              <a:effectLst/>
              <a:latin typeface="+mj-lt"/>
              <a:ea typeface="Times New Roman" panose="02020603050405020304" pitchFamily="18" charset="0"/>
            </a:endParaRPr>
          </a:p>
          <a:p>
            <a:pPr marL="304800" marR="0" indent="-304800">
              <a:lnSpc>
                <a:spcPct val="150000"/>
              </a:lnSpc>
              <a:spcBef>
                <a:spcPts val="0"/>
              </a:spcBef>
              <a:spcAft>
                <a:spcPts val="0"/>
              </a:spcAft>
            </a:pPr>
            <a:r>
              <a:rPr lang="en-IN" sz="600" dirty="0">
                <a:effectLst/>
                <a:latin typeface="+mj-lt"/>
                <a:ea typeface="Times New Roman" panose="02020603050405020304" pitchFamily="18" charset="0"/>
              </a:rPr>
              <a:t>Wang, L. (2019). Research and Implementation of Machine Learning Classifier Based on KNN. </a:t>
            </a:r>
            <a:r>
              <a:rPr lang="en-IN" sz="600" i="1" dirty="0">
                <a:effectLst/>
                <a:latin typeface="+mj-lt"/>
                <a:ea typeface="Times New Roman" panose="02020603050405020304" pitchFamily="18" charset="0"/>
              </a:rPr>
              <a:t>IOP Conference Series: Materials Science and Engineering</a:t>
            </a:r>
            <a:r>
              <a:rPr lang="en-IN" sz="600" dirty="0">
                <a:effectLst/>
                <a:latin typeface="+mj-lt"/>
                <a:ea typeface="Times New Roman" panose="02020603050405020304" pitchFamily="18" charset="0"/>
              </a:rPr>
              <a:t>, </a:t>
            </a:r>
            <a:r>
              <a:rPr lang="en-IN" sz="600" i="1" dirty="0">
                <a:effectLst/>
                <a:latin typeface="+mj-lt"/>
                <a:ea typeface="Times New Roman" panose="02020603050405020304" pitchFamily="18" charset="0"/>
              </a:rPr>
              <a:t>677</a:t>
            </a:r>
            <a:r>
              <a:rPr lang="en-IN" sz="600" dirty="0">
                <a:effectLst/>
                <a:latin typeface="+mj-lt"/>
                <a:ea typeface="Times New Roman" panose="02020603050405020304" pitchFamily="18" charset="0"/>
              </a:rPr>
              <a:t>(5), 0–5. https://doi.org/10.1088/1757-899X/677/5/052038</a:t>
            </a:r>
            <a:endParaRPr lang="en-US" sz="600" dirty="0">
              <a:effectLst/>
              <a:latin typeface="+mj-lt"/>
              <a:ea typeface="Times New Roman" panose="02020603050405020304" pitchFamily="18" charset="0"/>
            </a:endParaRPr>
          </a:p>
          <a:p>
            <a:pPr marL="304800" marR="0" indent="-304800">
              <a:lnSpc>
                <a:spcPct val="150000"/>
              </a:lnSpc>
              <a:spcBef>
                <a:spcPts val="0"/>
              </a:spcBef>
              <a:spcAft>
                <a:spcPts val="0"/>
              </a:spcAft>
            </a:pPr>
            <a:r>
              <a:rPr lang="en-IN" sz="600" dirty="0">
                <a:effectLst/>
                <a:latin typeface="+mj-lt"/>
                <a:ea typeface="Times New Roman" panose="02020603050405020304" pitchFamily="18" charset="0"/>
              </a:rPr>
              <a:t>Zhang, P., Jia, Y., &amp; Shang, Y. (2022). Research and application of XGBoost in imbalanced data. </a:t>
            </a:r>
            <a:r>
              <a:rPr lang="en-IN" sz="600" i="1" dirty="0">
                <a:effectLst/>
                <a:latin typeface="+mj-lt"/>
                <a:ea typeface="Times New Roman" panose="02020603050405020304" pitchFamily="18" charset="0"/>
              </a:rPr>
              <a:t>International Journal of Distributed Sensor Networks</a:t>
            </a:r>
            <a:r>
              <a:rPr lang="en-IN" sz="600" dirty="0">
                <a:effectLst/>
                <a:latin typeface="+mj-lt"/>
                <a:ea typeface="Times New Roman" panose="02020603050405020304" pitchFamily="18" charset="0"/>
              </a:rPr>
              <a:t>, </a:t>
            </a:r>
            <a:r>
              <a:rPr lang="en-IN" sz="600" i="1" dirty="0">
                <a:effectLst/>
                <a:latin typeface="+mj-lt"/>
                <a:ea typeface="Times New Roman" panose="02020603050405020304" pitchFamily="18" charset="0"/>
              </a:rPr>
              <a:t>18</a:t>
            </a:r>
            <a:r>
              <a:rPr lang="en-IN" sz="600" dirty="0">
                <a:effectLst/>
                <a:latin typeface="+mj-lt"/>
                <a:ea typeface="Times New Roman" panose="02020603050405020304" pitchFamily="18" charset="0"/>
              </a:rPr>
              <a:t>(6). https://doi.org/10.1177/15501329221106935</a:t>
            </a:r>
            <a:endParaRPr lang="en-US" sz="600" dirty="0">
              <a:effectLst/>
              <a:latin typeface="+mj-lt"/>
              <a:ea typeface="Times New Roman" panose="02020603050405020304" pitchFamily="18" charset="0"/>
            </a:endParaRPr>
          </a:p>
          <a:p>
            <a:endParaRPr lang="en-US" sz="500" dirty="0">
              <a:effectLst/>
              <a:ea typeface="Times New Roman" panose="02020603050405020304" pitchFamily="18" charset="0"/>
            </a:endParaRPr>
          </a:p>
          <a:p>
            <a:endParaRPr lang="en-US" sz="500" dirty="0">
              <a:effectLst/>
              <a:ea typeface="Times New Roman" panose="02020603050405020304" pitchFamily="18" charset="0"/>
            </a:endParaRPr>
          </a:p>
        </p:txBody>
      </p:sp>
    </p:spTree>
    <p:extLst>
      <p:ext uri="{BB962C8B-B14F-4D97-AF65-F5344CB8AC3E}">
        <p14:creationId xmlns:p14="http://schemas.microsoft.com/office/powerpoint/2010/main" val="377767259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Introduction </a:t>
            </a:r>
          </a:p>
        </p:txBody>
      </p:sp>
      <p:pic>
        <p:nvPicPr>
          <p:cNvPr id="11" name="Picture 10">
            <a:extLst>
              <a:ext uri="{FF2B5EF4-FFF2-40B4-BE49-F238E27FC236}">
                <a16:creationId xmlns:a16="http://schemas.microsoft.com/office/drawing/2014/main" id="{BEB7CAC9-8BBB-4561-A937-6F09E89BAB9B}"/>
              </a:ext>
            </a:extLst>
          </p:cNvPr>
          <p:cNvPicPr>
            <a:picLocks noChangeAspect="1"/>
          </p:cNvPicPr>
          <p:nvPr/>
        </p:nvPicPr>
        <p:blipFill>
          <a:blip r:embed="rId2"/>
          <a:stretch>
            <a:fillRect/>
          </a:stretch>
        </p:blipFill>
        <p:spPr>
          <a:xfrm>
            <a:off x="8892209" y="1468286"/>
            <a:ext cx="2876458" cy="4349417"/>
          </a:xfrm>
          <a:prstGeom prst="rect">
            <a:avLst/>
          </a:prstGeom>
        </p:spPr>
      </p:pic>
      <p:sp>
        <p:nvSpPr>
          <p:cNvPr id="13" name="TextBox 12">
            <a:extLst>
              <a:ext uri="{FF2B5EF4-FFF2-40B4-BE49-F238E27FC236}">
                <a16:creationId xmlns:a16="http://schemas.microsoft.com/office/drawing/2014/main" id="{EB4CAB51-C585-491A-BD45-E7B7F4E43697}"/>
              </a:ext>
            </a:extLst>
          </p:cNvPr>
          <p:cNvSpPr txBox="1"/>
          <p:nvPr/>
        </p:nvSpPr>
        <p:spPr>
          <a:xfrm>
            <a:off x="423333" y="1066417"/>
            <a:ext cx="8468876" cy="5355312"/>
          </a:xfrm>
          <a:prstGeom prst="rect">
            <a:avLst/>
          </a:prstGeom>
          <a:solidFill>
            <a:schemeClr val="accent1">
              <a:lumMod val="20000"/>
              <a:lumOff val="80000"/>
            </a:schemeClr>
          </a:solidFill>
        </p:spPr>
        <p:txBody>
          <a:bodyPr wrap="square">
            <a:spAutoFit/>
          </a:bodyPr>
          <a:lstStyle/>
          <a:p>
            <a:pPr marL="285750" indent="-285750">
              <a:buFont typeface="Arial" panose="020B0604020202020204" pitchFamily="34" charset="0"/>
              <a:buChar char="•"/>
            </a:pPr>
            <a:r>
              <a:rPr lang="en-US" dirty="0"/>
              <a:t>Daily Trading NSE Data of HDFC, KOTAK, and SBI Bank from the year 2000 to 2022 is being used for this capstone project which would broadly come under BFSI.BFSI comprises of Banking, Financial Services, and Insurance sector. Also, the BFSI industry includes financial service firms such as Broking, and Asset Management. BFSI industry is growing year on year at 27% rate.</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Conventionally, Fundamental analysis is used for evaluating a share's intrinsic value for long-term investment opportunities. Technical analysis evaluate trends, momentum, volume and volatility from a statistical perspective. </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However, the consistency of the prediction performance of most of these techniques remains debatable and the volatility of the market is still unpredictable.</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Therefore, investors aim to find better, easy, and simple Machine learning Modelling techniques for forecasting any share’s price to reduce volatility issues most optimally.</a:t>
            </a:r>
          </a:p>
        </p:txBody>
      </p:sp>
    </p:spTree>
    <p:extLst>
      <p:ext uri="{BB962C8B-B14F-4D97-AF65-F5344CB8AC3E}">
        <p14:creationId xmlns:p14="http://schemas.microsoft.com/office/powerpoint/2010/main" val="106598916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Annexure </a:t>
            </a:r>
          </a:p>
        </p:txBody>
      </p:sp>
      <p:sp>
        <p:nvSpPr>
          <p:cNvPr id="3" name="TextBox 2"/>
          <p:cNvSpPr txBox="1"/>
          <p:nvPr/>
        </p:nvSpPr>
        <p:spPr>
          <a:xfrm>
            <a:off x="7506269" y="1146410"/>
            <a:ext cx="4380932" cy="338554"/>
          </a:xfrm>
          <a:prstGeom prst="rect">
            <a:avLst/>
          </a:prstGeom>
          <a:noFill/>
        </p:spPr>
        <p:txBody>
          <a:bodyPr wrap="square" rtlCol="0">
            <a:spAutoFit/>
          </a:bodyPr>
          <a:lstStyle/>
          <a:p>
            <a:pPr algn="r"/>
            <a:r>
              <a:rPr lang="en-US" sz="1600" dirty="0"/>
              <a:t>Additional Information | Plagiarism score</a:t>
            </a:r>
          </a:p>
        </p:txBody>
      </p:sp>
    </p:spTree>
    <p:extLst>
      <p:ext uri="{BB962C8B-B14F-4D97-AF65-F5344CB8AC3E}">
        <p14:creationId xmlns:p14="http://schemas.microsoft.com/office/powerpoint/2010/main" val="89632272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8A3CC3FE-064E-4FC6-8395-DD9D811CBFB4}"/>
              </a:ext>
            </a:extLst>
          </p:cNvPr>
          <p:cNvPicPr>
            <a:picLocks noChangeAspect="1"/>
          </p:cNvPicPr>
          <p:nvPr/>
        </p:nvPicPr>
        <p:blipFill>
          <a:blip r:embed="rId2"/>
          <a:stretch>
            <a:fillRect/>
          </a:stretch>
        </p:blipFill>
        <p:spPr>
          <a:xfrm>
            <a:off x="6128332" y="2478157"/>
            <a:ext cx="5790961" cy="2532721"/>
          </a:xfrm>
          <a:prstGeom prst="rect">
            <a:avLst/>
          </a:prstGeom>
        </p:spPr>
      </p:pic>
      <p:sp>
        <p:nvSpPr>
          <p:cNvPr id="2" name="Title 1"/>
          <p:cNvSpPr>
            <a:spLocks noGrp="1"/>
          </p:cNvSpPr>
          <p:nvPr>
            <p:ph type="title"/>
          </p:nvPr>
        </p:nvSpPr>
        <p:spPr/>
        <p:txBody>
          <a:bodyPr>
            <a:normAutofit/>
          </a:bodyPr>
          <a:lstStyle/>
          <a:p>
            <a:r>
              <a:rPr lang="en-US" sz="2800" dirty="0">
                <a:latin typeface="Times New Roman" panose="02020603050405020304" pitchFamily="18" charset="0"/>
                <a:cs typeface="Times New Roman" panose="02020603050405020304" pitchFamily="18" charset="0"/>
              </a:rPr>
              <a:t>Annexure</a:t>
            </a:r>
          </a:p>
        </p:txBody>
      </p:sp>
      <p:sp>
        <p:nvSpPr>
          <p:cNvPr id="3" name="TextBox 2"/>
          <p:cNvSpPr txBox="1"/>
          <p:nvPr/>
        </p:nvSpPr>
        <p:spPr>
          <a:xfrm>
            <a:off x="7847463" y="1049867"/>
            <a:ext cx="4039738" cy="523220"/>
          </a:xfrm>
          <a:prstGeom prst="rect">
            <a:avLst/>
          </a:prstGeom>
          <a:noFill/>
        </p:spPr>
        <p:txBody>
          <a:bodyPr wrap="square" rtlCol="0">
            <a:spAutoFit/>
          </a:bodyPr>
          <a:lstStyle/>
          <a:p>
            <a:pPr algn="r"/>
            <a:r>
              <a:rPr lang="en-US" sz="2800" dirty="0">
                <a:latin typeface="Times New Roman" panose="02020603050405020304" pitchFamily="18" charset="0"/>
                <a:cs typeface="Times New Roman" panose="02020603050405020304" pitchFamily="18" charset="0"/>
              </a:rPr>
              <a:t>Publications | Conferences </a:t>
            </a:r>
          </a:p>
        </p:txBody>
      </p:sp>
      <p:sp>
        <p:nvSpPr>
          <p:cNvPr id="5" name="TextBox 4">
            <a:extLst>
              <a:ext uri="{FF2B5EF4-FFF2-40B4-BE49-F238E27FC236}">
                <a16:creationId xmlns:a16="http://schemas.microsoft.com/office/drawing/2014/main" id="{8AE4F847-C29E-40EF-A84F-91A4F11CE0B4}"/>
              </a:ext>
            </a:extLst>
          </p:cNvPr>
          <p:cNvSpPr txBox="1"/>
          <p:nvPr/>
        </p:nvSpPr>
        <p:spPr>
          <a:xfrm>
            <a:off x="304799" y="1532842"/>
            <a:ext cx="5577016" cy="4197559"/>
          </a:xfrm>
          <a:prstGeom prst="rect">
            <a:avLst/>
          </a:prstGeom>
          <a:solidFill>
            <a:schemeClr val="accent1">
              <a:lumMod val="40000"/>
              <a:lumOff val="60000"/>
            </a:schemeClr>
          </a:solidFill>
        </p:spPr>
        <p:txBody>
          <a:bodyPr wrap="square">
            <a:spAutoFit/>
          </a:bodyPr>
          <a:lstStyle/>
          <a:p>
            <a:pPr marL="0" marR="0" algn="just">
              <a:lnSpc>
                <a:spcPct val="150000"/>
              </a:lnSpc>
              <a:spcBef>
                <a:spcPts val="0"/>
              </a:spcBef>
              <a:spcAft>
                <a:spcPts val="0"/>
              </a:spcAft>
            </a:pPr>
            <a:r>
              <a:rPr lang="en-IN" sz="1800" b="1" dirty="0">
                <a:effectLst/>
                <a:latin typeface="Times New Roman" panose="02020603050405020304" pitchFamily="18" charset="0"/>
                <a:ea typeface="Times New Roman" panose="02020603050405020304" pitchFamily="18" charset="0"/>
              </a:rPr>
              <a:t>The implementation for the capstone project can be accessed at the link below:</a:t>
            </a:r>
            <a:endParaRPr lang="en-US" sz="1800" dirty="0">
              <a:effectLst/>
              <a:latin typeface="Times New Roman" panose="02020603050405020304" pitchFamily="18" charset="0"/>
              <a:ea typeface="Times New Roman" panose="02020603050405020304" pitchFamily="18" charset="0"/>
            </a:endParaRPr>
          </a:p>
          <a:p>
            <a:pPr marL="0" marR="0">
              <a:lnSpc>
                <a:spcPct val="150000"/>
              </a:lnSpc>
              <a:spcBef>
                <a:spcPts val="0"/>
              </a:spcBef>
              <a:spcAft>
                <a:spcPts val="0"/>
              </a:spcAft>
            </a:pPr>
            <a:r>
              <a:rPr lang="en-IN" sz="1800" u="sng" dirty="0">
                <a:solidFill>
                  <a:srgbClr val="0563C1"/>
                </a:solidFill>
                <a:effectLst/>
                <a:latin typeface="Times New Roman" panose="02020603050405020304" pitchFamily="18" charset="0"/>
                <a:ea typeface="Times New Roman" panose="02020603050405020304" pitchFamily="18" charset="0"/>
                <a:hlinkClick r:id="rId3"/>
              </a:rPr>
              <a:t>https://github.com/Embedded-org/ACCOMPLISHMENTS/tree/master/RACE_CAPSTONE_PROJECT2</a:t>
            </a:r>
            <a:endParaRPr lang="en-US" sz="1800" dirty="0">
              <a:effectLst/>
              <a:latin typeface="Times New Roman" panose="02020603050405020304" pitchFamily="18" charset="0"/>
              <a:ea typeface="Times New Roman" panose="02020603050405020304" pitchFamily="18" charset="0"/>
            </a:endParaRPr>
          </a:p>
          <a:p>
            <a:pPr marL="0" marR="0" algn="just">
              <a:lnSpc>
                <a:spcPct val="150000"/>
              </a:lnSpc>
              <a:spcBef>
                <a:spcPts val="0"/>
              </a:spcBef>
              <a:spcAft>
                <a:spcPts val="0"/>
              </a:spcAft>
            </a:pPr>
            <a:r>
              <a:rPr lang="en-IN" sz="1800" b="1" dirty="0">
                <a:effectLst/>
                <a:latin typeface="Times New Roman" panose="02020603050405020304" pitchFamily="18" charset="0"/>
                <a:ea typeface="Times New Roman" panose="02020603050405020304" pitchFamily="18" charset="0"/>
              </a:rPr>
              <a:t>The implementation document for the capstone project can be accessed at the link below:</a:t>
            </a:r>
            <a:endParaRPr lang="en-US" sz="1800" dirty="0">
              <a:effectLst/>
              <a:latin typeface="Times New Roman" panose="02020603050405020304" pitchFamily="18" charset="0"/>
              <a:ea typeface="Times New Roman" panose="02020603050405020304" pitchFamily="18" charset="0"/>
            </a:endParaRPr>
          </a:p>
          <a:p>
            <a:pPr marL="0" marR="0" algn="just">
              <a:lnSpc>
                <a:spcPct val="150000"/>
              </a:lnSpc>
              <a:spcBef>
                <a:spcPts val="0"/>
              </a:spcBef>
              <a:spcAft>
                <a:spcPts val="0"/>
              </a:spcAft>
            </a:pPr>
            <a:r>
              <a:rPr lang="en-IN" sz="1800" u="sng" dirty="0">
                <a:solidFill>
                  <a:srgbClr val="0563C1"/>
                </a:solidFill>
                <a:effectLst/>
                <a:latin typeface="Times New Roman" panose="02020603050405020304" pitchFamily="18" charset="0"/>
                <a:ea typeface="Times New Roman" panose="02020603050405020304" pitchFamily="18" charset="0"/>
                <a:hlinkClick r:id="rId4"/>
              </a:rPr>
              <a:t>https://github.com/Embedded-org/ACCOMPLISHMENTS/blob/master/RACE_CAPSTONE_PROJECT2/Capstone2_implementation.docx</a:t>
            </a:r>
            <a:endParaRPr lang="en-US" sz="1800" dirty="0">
              <a:effectLst/>
              <a:latin typeface="Times New Roman" panose="02020603050405020304" pitchFamily="18" charset="0"/>
              <a:ea typeface="Times New Roman" panose="02020603050405020304" pitchFamily="18" charset="0"/>
            </a:endParaRPr>
          </a:p>
        </p:txBody>
      </p:sp>
      <p:cxnSp>
        <p:nvCxnSpPr>
          <p:cNvPr id="8" name="Straight Connector 7">
            <a:extLst>
              <a:ext uri="{FF2B5EF4-FFF2-40B4-BE49-F238E27FC236}">
                <a16:creationId xmlns:a16="http://schemas.microsoft.com/office/drawing/2014/main" id="{CF7129DB-F529-4D1C-9268-292EE254E5DF}"/>
              </a:ext>
            </a:extLst>
          </p:cNvPr>
          <p:cNvCxnSpPr/>
          <p:nvPr/>
        </p:nvCxnSpPr>
        <p:spPr>
          <a:xfrm>
            <a:off x="6063669" y="1049867"/>
            <a:ext cx="0" cy="5428321"/>
          </a:xfrm>
          <a:prstGeom prst="line">
            <a:avLst/>
          </a:prstGeom>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218478915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386667" y="393460"/>
            <a:ext cx="8382000" cy="670055"/>
          </a:xfrm>
        </p:spPr>
        <p:txBody>
          <a:bodyPr/>
          <a:lstStyle/>
          <a:p>
            <a:r>
              <a:rPr lang="en-US" dirty="0"/>
              <a:t>Literature Review </a:t>
            </a:r>
          </a:p>
        </p:txBody>
      </p:sp>
      <p:sp>
        <p:nvSpPr>
          <p:cNvPr id="5" name="TextBox 4">
            <a:extLst>
              <a:ext uri="{FF2B5EF4-FFF2-40B4-BE49-F238E27FC236}">
                <a16:creationId xmlns:a16="http://schemas.microsoft.com/office/drawing/2014/main" id="{A6017331-7CD5-4295-8116-958AB9D98A06}"/>
              </a:ext>
            </a:extLst>
          </p:cNvPr>
          <p:cNvSpPr txBox="1"/>
          <p:nvPr/>
        </p:nvSpPr>
        <p:spPr>
          <a:xfrm>
            <a:off x="364066" y="1167609"/>
            <a:ext cx="11463867" cy="5078313"/>
          </a:xfrm>
          <a:prstGeom prst="rect">
            <a:avLst/>
          </a:prstGeom>
          <a:solidFill>
            <a:schemeClr val="accent3">
              <a:lumMod val="40000"/>
              <a:lumOff val="60000"/>
            </a:schemeClr>
          </a:solidFill>
        </p:spPr>
        <p:txBody>
          <a:bodyPr wrap="square">
            <a:spAutoFit/>
          </a:bodyPr>
          <a:lstStyle/>
          <a:p>
            <a:pPr marL="342900" indent="-342900">
              <a:buFont typeface="+mj-lt"/>
              <a:buAutoNum type="arabicPeriod"/>
            </a:pPr>
            <a:r>
              <a:rPr lang="en-US" dirty="0"/>
              <a:t>28 documents were reviewed for the purpose of capstone2.These included topics namely impact of algorithmic trading and Stock market prediction using machine learning techniques and analysis thereafter.</a:t>
            </a:r>
          </a:p>
          <a:p>
            <a:pPr marL="342900" indent="-342900">
              <a:buFont typeface="+mj-lt"/>
              <a:buAutoNum type="arabicPeriod"/>
            </a:pPr>
            <a:endParaRPr lang="en-US" dirty="0"/>
          </a:p>
          <a:p>
            <a:pPr marL="342900" indent="-342900">
              <a:buFont typeface="+mj-lt"/>
              <a:buAutoNum type="arabicPeriod"/>
            </a:pPr>
            <a:r>
              <a:rPr lang="en-US" dirty="0"/>
              <a:t>The effect of Technical and fundamental analysis on investment decisions were researched which included technical analysis for HDFC,KOTAK and SBI stocks.</a:t>
            </a:r>
          </a:p>
          <a:p>
            <a:pPr marL="342900" indent="-342900">
              <a:buFont typeface="+mj-lt"/>
              <a:buAutoNum type="arabicPeriod"/>
            </a:pPr>
            <a:endParaRPr lang="en-US" dirty="0"/>
          </a:p>
          <a:p>
            <a:pPr marL="342900" indent="-342900">
              <a:buFont typeface="+mj-lt"/>
              <a:buAutoNum type="arabicPeriod"/>
            </a:pPr>
            <a:r>
              <a:rPr lang="en-US" dirty="0"/>
              <a:t>supervised and unsupervised machine learning methods were gone through. Other studies included Decision tree for classification and regression, random forest algorithm, Logistic regression, XGBoost and KNN.</a:t>
            </a:r>
          </a:p>
          <a:p>
            <a:pPr marL="342900" indent="-342900">
              <a:buFont typeface="+mj-lt"/>
              <a:buAutoNum type="arabicPeriod"/>
            </a:pPr>
            <a:endParaRPr lang="en-US" dirty="0"/>
          </a:p>
          <a:p>
            <a:pPr marL="342900" indent="-342900">
              <a:buFont typeface="+mj-lt"/>
              <a:buAutoNum type="arabicPeriod"/>
            </a:pPr>
            <a:r>
              <a:rPr lang="en-US" dirty="0"/>
              <a:t>Effects of volatility, trend, momentum indicators for prediction of stock market were researched. Confusion matrix method of evaluation of error metrics were gone through.</a:t>
            </a:r>
          </a:p>
          <a:p>
            <a:pPr marL="342900" indent="-342900">
              <a:buFont typeface="+mj-lt"/>
              <a:buAutoNum type="arabicPeriod"/>
            </a:pPr>
            <a:endParaRPr lang="en-US" dirty="0"/>
          </a:p>
          <a:p>
            <a:pPr marL="342900" indent="-342900">
              <a:buFont typeface="+mj-lt"/>
              <a:buAutoNum type="arabicPeriod"/>
            </a:pPr>
            <a:r>
              <a:rPr lang="en-US" dirty="0"/>
              <a:t>Some of the research gaps observed were that Feature expansion and  elimination techniques in data preparation were lacking details, fundamental analysis wasn't explored enough, research on volume indicators in technical analysis was missing. Hyperparameter tuning while discussing machine learning algorithms should have been discussed in more details. </a:t>
            </a:r>
          </a:p>
        </p:txBody>
      </p:sp>
    </p:spTree>
    <p:extLst>
      <p:ext uri="{BB962C8B-B14F-4D97-AF65-F5344CB8AC3E}">
        <p14:creationId xmlns:p14="http://schemas.microsoft.com/office/powerpoint/2010/main" val="133281666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Problem Statement</a:t>
            </a:r>
          </a:p>
        </p:txBody>
      </p:sp>
      <p:sp>
        <p:nvSpPr>
          <p:cNvPr id="9" name="Rectangle 8"/>
          <p:cNvSpPr/>
          <p:nvPr/>
        </p:nvSpPr>
        <p:spPr>
          <a:xfrm>
            <a:off x="7467469" y="1104459"/>
            <a:ext cx="4463081" cy="369332"/>
          </a:xfrm>
          <a:prstGeom prst="rect">
            <a:avLst/>
          </a:prstGeom>
        </p:spPr>
        <p:txBody>
          <a:bodyPr wrap="none">
            <a:spAutoFit/>
          </a:bodyPr>
          <a:lstStyle/>
          <a:p>
            <a:r>
              <a:rPr lang="en-US" dirty="0"/>
              <a:t>Business Problem |  Analytics Solution </a:t>
            </a:r>
          </a:p>
        </p:txBody>
      </p:sp>
      <p:cxnSp>
        <p:nvCxnSpPr>
          <p:cNvPr id="5" name="Straight Connector 4">
            <a:extLst>
              <a:ext uri="{FF2B5EF4-FFF2-40B4-BE49-F238E27FC236}">
                <a16:creationId xmlns:a16="http://schemas.microsoft.com/office/drawing/2014/main" id="{10E1B9BC-AC13-4561-96F4-8BF8BC0C0F9B}"/>
              </a:ext>
            </a:extLst>
          </p:cNvPr>
          <p:cNvCxnSpPr>
            <a:cxnSpLocks/>
          </p:cNvCxnSpPr>
          <p:nvPr/>
        </p:nvCxnSpPr>
        <p:spPr bwMode="blackWhite">
          <a:xfrm>
            <a:off x="4121427" y="1825625"/>
            <a:ext cx="0" cy="4351338"/>
          </a:xfrm>
          <a:prstGeom prst="line">
            <a:avLst/>
          </a:prstGeom>
        </p:spPr>
        <p:style>
          <a:lnRef idx="1">
            <a:schemeClr val="accent1"/>
          </a:lnRef>
          <a:fillRef idx="0">
            <a:schemeClr val="accent1"/>
          </a:fillRef>
          <a:effectRef idx="0">
            <a:schemeClr val="accent1"/>
          </a:effectRef>
          <a:fontRef idx="minor">
            <a:schemeClr val="tx1"/>
          </a:fontRef>
        </p:style>
      </p:cxnSp>
      <p:pic>
        <p:nvPicPr>
          <p:cNvPr id="22" name="Content Placeholder 21">
            <a:extLst>
              <a:ext uri="{FF2B5EF4-FFF2-40B4-BE49-F238E27FC236}">
                <a16:creationId xmlns:a16="http://schemas.microsoft.com/office/drawing/2014/main" id="{60F5F097-7DCC-44B4-B960-7F58E7107176}"/>
              </a:ext>
              <a:ext uri="{C183D7F6-B498-43B3-948B-1728B52AA6E4}">
                <adec:decorative xmlns:adec="http://schemas.microsoft.com/office/drawing/2017/decorative" val="1"/>
              </a:ext>
            </a:extLst>
          </p:cNvPr>
          <p:cNvPicPr>
            <a:picLocks noGrp="1" noChangeAspect="1"/>
          </p:cNvPicPr>
          <p:nvPr>
            <p:ph idx="1"/>
          </p:nvPr>
        </p:nvPicPr>
        <p:blipFill>
          <a:blip r:embed="rId2"/>
          <a:stretch>
            <a:fillRect/>
          </a:stretch>
        </p:blipFill>
        <p:spPr>
          <a:xfrm>
            <a:off x="4752844" y="2015762"/>
            <a:ext cx="2714625" cy="3018631"/>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
        <p:nvSpPr>
          <p:cNvPr id="18" name="Rectangle 17">
            <a:extLst>
              <a:ext uri="{FF2B5EF4-FFF2-40B4-BE49-F238E27FC236}">
                <a16:creationId xmlns:a16="http://schemas.microsoft.com/office/drawing/2014/main" id="{6E80ADB2-C867-401D-B2DD-ED17212DC665}"/>
              </a:ext>
            </a:extLst>
          </p:cNvPr>
          <p:cNvSpPr/>
          <p:nvPr/>
        </p:nvSpPr>
        <p:spPr>
          <a:xfrm>
            <a:off x="838200" y="2015762"/>
            <a:ext cx="3137450" cy="106695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latin typeface="Roboto Slab (Body)"/>
                <a:ea typeface="Calibri" panose="020F0502020204030204" pitchFamily="34" charset="0"/>
              </a:rPr>
              <a:t>P</a:t>
            </a:r>
            <a:r>
              <a:rPr lang="en-US" sz="1800" dirty="0">
                <a:effectLst/>
                <a:latin typeface="Roboto Slab (Body)"/>
                <a:ea typeface="Calibri" panose="020F0502020204030204" pitchFamily="34" charset="0"/>
              </a:rPr>
              <a:t>lenty of Regression algorithms to detect the closing price of any stock.</a:t>
            </a:r>
            <a:endParaRPr lang="en-US" dirty="0">
              <a:latin typeface="Roboto Slab (Body)"/>
            </a:endParaRPr>
          </a:p>
        </p:txBody>
      </p:sp>
      <p:sp>
        <p:nvSpPr>
          <p:cNvPr id="19" name="Rectangle: Rounded Corners 18">
            <a:extLst>
              <a:ext uri="{FF2B5EF4-FFF2-40B4-BE49-F238E27FC236}">
                <a16:creationId xmlns:a16="http://schemas.microsoft.com/office/drawing/2014/main" id="{097BC266-9959-4EFA-9FFB-A440B71A30BA}"/>
              </a:ext>
            </a:extLst>
          </p:cNvPr>
          <p:cNvSpPr/>
          <p:nvPr/>
        </p:nvSpPr>
        <p:spPr>
          <a:xfrm>
            <a:off x="821636" y="3311593"/>
            <a:ext cx="3207021" cy="112788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Underfitting and overfitting may destroy the accuracy of our regression models</a:t>
            </a:r>
          </a:p>
        </p:txBody>
      </p:sp>
      <p:sp>
        <p:nvSpPr>
          <p:cNvPr id="23" name="Rectangle: Rounded Corners 22">
            <a:extLst>
              <a:ext uri="{FF2B5EF4-FFF2-40B4-BE49-F238E27FC236}">
                <a16:creationId xmlns:a16="http://schemas.microsoft.com/office/drawing/2014/main" id="{A326C3A5-BC17-4C02-8E97-AB50C49DC5F0}"/>
              </a:ext>
            </a:extLst>
          </p:cNvPr>
          <p:cNvSpPr/>
          <p:nvPr/>
        </p:nvSpPr>
        <p:spPr>
          <a:xfrm>
            <a:off x="715620" y="4734821"/>
            <a:ext cx="3297064" cy="1652727"/>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latin typeface="Roboto Slab (Body)"/>
                <a:ea typeface="Calibri" panose="020F0502020204030204" pitchFamily="34" charset="0"/>
              </a:rPr>
              <a:t>completely relying only on regression algorithms to quantitatively predict the exact closing price of any stocks is not advisable.</a:t>
            </a:r>
          </a:p>
        </p:txBody>
      </p:sp>
      <p:cxnSp>
        <p:nvCxnSpPr>
          <p:cNvPr id="25" name="Straight Arrow Connector 24">
            <a:extLst>
              <a:ext uri="{FF2B5EF4-FFF2-40B4-BE49-F238E27FC236}">
                <a16:creationId xmlns:a16="http://schemas.microsoft.com/office/drawing/2014/main" id="{FE12D9E5-9B23-41DD-99AA-CF4CBBA97437}"/>
              </a:ext>
            </a:extLst>
          </p:cNvPr>
          <p:cNvCxnSpPr>
            <a:cxnSpLocks/>
          </p:cNvCxnSpPr>
          <p:nvPr/>
        </p:nvCxnSpPr>
        <p:spPr>
          <a:xfrm>
            <a:off x="7467467" y="3439551"/>
            <a:ext cx="569848" cy="0"/>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sp>
        <p:nvSpPr>
          <p:cNvPr id="28" name="TextBox 27">
            <a:extLst>
              <a:ext uri="{FF2B5EF4-FFF2-40B4-BE49-F238E27FC236}">
                <a16:creationId xmlns:a16="http://schemas.microsoft.com/office/drawing/2014/main" id="{B4ED8D99-A640-4A64-B9D1-24DAFB0D5A2D}"/>
              </a:ext>
            </a:extLst>
          </p:cNvPr>
          <p:cNvSpPr txBox="1"/>
          <p:nvPr/>
        </p:nvSpPr>
        <p:spPr>
          <a:xfrm>
            <a:off x="4691270" y="5428354"/>
            <a:ext cx="2776197" cy="1200329"/>
          </a:xfrm>
          <a:prstGeom prst="rect">
            <a:avLst/>
          </a:prstGeom>
          <a:noFill/>
        </p:spPr>
        <p:txBody>
          <a:bodyPr wrap="square">
            <a:spAutoFit/>
          </a:bodyPr>
          <a:lstStyle/>
          <a:p>
            <a:r>
              <a:rPr lang="en-US" dirty="0"/>
              <a:t>Prediction Accuracy Still Unpredictable. Directional analysis is required.</a:t>
            </a:r>
          </a:p>
        </p:txBody>
      </p:sp>
      <p:sp>
        <p:nvSpPr>
          <p:cNvPr id="35" name="Rectangle: Rounded Corners 34">
            <a:extLst>
              <a:ext uri="{FF2B5EF4-FFF2-40B4-BE49-F238E27FC236}">
                <a16:creationId xmlns:a16="http://schemas.microsoft.com/office/drawing/2014/main" id="{DE8943BB-F031-438A-AB84-4058EA70A49B}"/>
              </a:ext>
            </a:extLst>
          </p:cNvPr>
          <p:cNvSpPr/>
          <p:nvPr/>
        </p:nvSpPr>
        <p:spPr>
          <a:xfrm>
            <a:off x="8146056" y="1827830"/>
            <a:ext cx="2855740" cy="3223442"/>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Try alternate approaches as well which enables us to decide objectively whether say the price of any stock will move up or move down or remain neutral.</a:t>
            </a:r>
          </a:p>
        </p:txBody>
      </p:sp>
      <p:cxnSp>
        <p:nvCxnSpPr>
          <p:cNvPr id="39" name="Straight Arrow Connector 38">
            <a:extLst>
              <a:ext uri="{FF2B5EF4-FFF2-40B4-BE49-F238E27FC236}">
                <a16:creationId xmlns:a16="http://schemas.microsoft.com/office/drawing/2014/main" id="{2A6E35DE-08CE-41F1-916D-C7893236DC21}"/>
              </a:ext>
            </a:extLst>
          </p:cNvPr>
          <p:cNvCxnSpPr>
            <a:cxnSpLocks/>
          </p:cNvCxnSpPr>
          <p:nvPr/>
        </p:nvCxnSpPr>
        <p:spPr>
          <a:xfrm>
            <a:off x="4121427" y="3802743"/>
            <a:ext cx="569843"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16204423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altLang="ko-KR" dirty="0">
                <a:solidFill>
                  <a:schemeClr val="tx1">
                    <a:lumMod val="75000"/>
                    <a:lumOff val="25000"/>
                  </a:schemeClr>
                </a:solidFill>
                <a:cs typeface="Arial" pitchFamily="34" charset="0"/>
              </a:rPr>
              <a:t>Project Objectives  </a:t>
            </a:r>
            <a:endParaRPr lang="en-US" dirty="0"/>
          </a:p>
        </p:txBody>
      </p:sp>
      <p:pic>
        <p:nvPicPr>
          <p:cNvPr id="3" name="Picture 2">
            <a:extLst>
              <a:ext uri="{FF2B5EF4-FFF2-40B4-BE49-F238E27FC236}">
                <a16:creationId xmlns:a16="http://schemas.microsoft.com/office/drawing/2014/main" id="{30035A44-D6CD-4508-8886-E89D0202E2F9}"/>
              </a:ext>
            </a:extLst>
          </p:cNvPr>
          <p:cNvPicPr>
            <a:picLocks noChangeAspect="1"/>
          </p:cNvPicPr>
          <p:nvPr/>
        </p:nvPicPr>
        <p:blipFill>
          <a:blip r:embed="rId2"/>
          <a:stretch>
            <a:fillRect/>
          </a:stretch>
        </p:blipFill>
        <p:spPr>
          <a:xfrm flipH="1">
            <a:off x="7124032" y="1555679"/>
            <a:ext cx="46418" cy="4625682"/>
          </a:xfrm>
          <a:prstGeom prst="rect">
            <a:avLst/>
          </a:prstGeom>
        </p:spPr>
      </p:pic>
      <p:pic>
        <p:nvPicPr>
          <p:cNvPr id="7" name="Picture 6">
            <a:extLst>
              <a:ext uri="{FF2B5EF4-FFF2-40B4-BE49-F238E27FC236}">
                <a16:creationId xmlns:a16="http://schemas.microsoft.com/office/drawing/2014/main" id="{3B7B2F97-C4CF-46A5-892B-9F117D31E222}"/>
              </a:ext>
            </a:extLst>
          </p:cNvPr>
          <p:cNvPicPr>
            <a:picLocks noChangeAspect="1"/>
          </p:cNvPicPr>
          <p:nvPr/>
        </p:nvPicPr>
        <p:blipFill>
          <a:blip r:embed="rId2"/>
          <a:stretch>
            <a:fillRect/>
          </a:stretch>
        </p:blipFill>
        <p:spPr>
          <a:xfrm flipH="1">
            <a:off x="3525292" y="1487376"/>
            <a:ext cx="45719" cy="4693985"/>
          </a:xfrm>
          <a:prstGeom prst="rect">
            <a:avLst/>
          </a:prstGeom>
        </p:spPr>
      </p:pic>
      <p:pic>
        <p:nvPicPr>
          <p:cNvPr id="6" name="Picture 5">
            <a:extLst>
              <a:ext uri="{FF2B5EF4-FFF2-40B4-BE49-F238E27FC236}">
                <a16:creationId xmlns:a16="http://schemas.microsoft.com/office/drawing/2014/main" id="{C80562F4-68B5-4AFA-81D7-69C47CE7FBBB}"/>
              </a:ext>
            </a:extLst>
          </p:cNvPr>
          <p:cNvPicPr>
            <a:picLocks noChangeAspect="1"/>
          </p:cNvPicPr>
          <p:nvPr/>
        </p:nvPicPr>
        <p:blipFill>
          <a:blip r:embed="rId3"/>
          <a:stretch>
            <a:fillRect/>
          </a:stretch>
        </p:blipFill>
        <p:spPr>
          <a:xfrm flipH="1">
            <a:off x="11673676" y="1555679"/>
            <a:ext cx="45719" cy="4556044"/>
          </a:xfrm>
          <a:prstGeom prst="rect">
            <a:avLst/>
          </a:prstGeom>
        </p:spPr>
      </p:pic>
      <p:sp>
        <p:nvSpPr>
          <p:cNvPr id="16" name="Rectangle: Top Corners One Rounded and One Snipped 15">
            <a:extLst>
              <a:ext uri="{FF2B5EF4-FFF2-40B4-BE49-F238E27FC236}">
                <a16:creationId xmlns:a16="http://schemas.microsoft.com/office/drawing/2014/main" id="{F03337DE-CE10-429A-80EA-F3DC82F2D7EB}"/>
              </a:ext>
            </a:extLst>
          </p:cNvPr>
          <p:cNvSpPr/>
          <p:nvPr/>
        </p:nvSpPr>
        <p:spPr>
          <a:xfrm>
            <a:off x="477114" y="4041913"/>
            <a:ext cx="2580871" cy="2048596"/>
          </a:xfrm>
          <a:prstGeom prst="snip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342900" indent="-342900">
              <a:buFont typeface="+mj-lt"/>
              <a:buAutoNum type="arabicPeriod"/>
            </a:pPr>
            <a:r>
              <a:rPr lang="en-US" dirty="0"/>
              <a:t>EDA</a:t>
            </a:r>
          </a:p>
          <a:p>
            <a:pPr marL="342900" indent="-342900">
              <a:buFont typeface="+mj-lt"/>
              <a:buAutoNum type="arabicPeriod"/>
            </a:pPr>
            <a:r>
              <a:rPr lang="en-US" dirty="0"/>
              <a:t>Feature Addition.</a:t>
            </a:r>
          </a:p>
          <a:p>
            <a:pPr marL="342900" indent="-342900">
              <a:buFont typeface="+mj-lt"/>
              <a:buAutoNum type="arabicPeriod"/>
            </a:pPr>
            <a:r>
              <a:rPr lang="en-US" dirty="0"/>
              <a:t>Get Right Stock.</a:t>
            </a:r>
          </a:p>
          <a:p>
            <a:pPr marL="342900" indent="-342900">
              <a:buFont typeface="+mj-lt"/>
              <a:buAutoNum type="arabicPeriod"/>
            </a:pPr>
            <a:r>
              <a:rPr lang="en-US" dirty="0"/>
              <a:t>Collect Relevant data</a:t>
            </a:r>
          </a:p>
        </p:txBody>
      </p:sp>
      <p:sp>
        <p:nvSpPr>
          <p:cNvPr id="14" name="TextBox 13">
            <a:extLst>
              <a:ext uri="{FF2B5EF4-FFF2-40B4-BE49-F238E27FC236}">
                <a16:creationId xmlns:a16="http://schemas.microsoft.com/office/drawing/2014/main" id="{C6CA1C40-3DB1-4359-A073-64212D599E8A}"/>
              </a:ext>
            </a:extLst>
          </p:cNvPr>
          <p:cNvSpPr txBox="1"/>
          <p:nvPr/>
        </p:nvSpPr>
        <p:spPr>
          <a:xfrm>
            <a:off x="3691027" y="4041913"/>
            <a:ext cx="3341205" cy="2031325"/>
          </a:xfrm>
          <a:prstGeom prst="rect">
            <a:avLst/>
          </a:prstGeom>
          <a:ln/>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marL="342900" indent="-342900">
              <a:buFont typeface="+mj-lt"/>
              <a:buAutoNum type="arabicPeriod"/>
            </a:pPr>
            <a:r>
              <a:rPr lang="en-US" dirty="0"/>
              <a:t>Logistic Regression</a:t>
            </a:r>
          </a:p>
          <a:p>
            <a:pPr marL="342900" indent="-342900">
              <a:buFont typeface="+mj-lt"/>
              <a:buAutoNum type="arabicPeriod"/>
            </a:pPr>
            <a:r>
              <a:rPr lang="en-US" dirty="0"/>
              <a:t>Decision Tree</a:t>
            </a:r>
          </a:p>
          <a:p>
            <a:pPr marL="342900" indent="-342900">
              <a:buFont typeface="+mj-lt"/>
              <a:buAutoNum type="arabicPeriod"/>
            </a:pPr>
            <a:r>
              <a:rPr lang="en-US" dirty="0"/>
              <a:t>Random Forest</a:t>
            </a:r>
          </a:p>
          <a:p>
            <a:pPr marL="342900" indent="-342900">
              <a:buFont typeface="+mj-lt"/>
              <a:buAutoNum type="arabicPeriod"/>
            </a:pPr>
            <a:r>
              <a:rPr lang="en-US" dirty="0"/>
              <a:t>k-Nearest Neighbours</a:t>
            </a:r>
          </a:p>
          <a:p>
            <a:pPr marL="342900" indent="-342900">
              <a:buFont typeface="+mj-lt"/>
              <a:buAutoNum type="arabicPeriod"/>
            </a:pPr>
            <a:r>
              <a:rPr lang="en-US" dirty="0"/>
              <a:t>Extreme Gradient Boosting</a:t>
            </a:r>
          </a:p>
          <a:p>
            <a:pPr marL="342900" indent="-342900">
              <a:buFont typeface="+mj-lt"/>
              <a:buAutoNum type="arabicPeriod"/>
            </a:pPr>
            <a:endParaRPr lang="en-US" dirty="0"/>
          </a:p>
        </p:txBody>
      </p:sp>
      <p:sp>
        <p:nvSpPr>
          <p:cNvPr id="17" name="TextBox 16">
            <a:extLst>
              <a:ext uri="{FF2B5EF4-FFF2-40B4-BE49-F238E27FC236}">
                <a16:creationId xmlns:a16="http://schemas.microsoft.com/office/drawing/2014/main" id="{A42B5C15-979A-425D-BBA3-78A0921DC401}"/>
              </a:ext>
            </a:extLst>
          </p:cNvPr>
          <p:cNvSpPr txBox="1"/>
          <p:nvPr/>
        </p:nvSpPr>
        <p:spPr>
          <a:xfrm>
            <a:off x="7238390" y="4045315"/>
            <a:ext cx="4219936" cy="175432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r>
              <a:rPr lang="en-US" dirty="0"/>
              <a:t>Given the historical data, it should be correctly predicted whether the price will move up or move down utilizing precision, recall and accuracy Metrics used in classification modelling techniques.</a:t>
            </a:r>
          </a:p>
        </p:txBody>
      </p:sp>
      <p:sp>
        <p:nvSpPr>
          <p:cNvPr id="15" name="TextBox 14">
            <a:extLst>
              <a:ext uri="{FF2B5EF4-FFF2-40B4-BE49-F238E27FC236}">
                <a16:creationId xmlns:a16="http://schemas.microsoft.com/office/drawing/2014/main" id="{1B0EC433-495A-4170-BC10-DF1BA62D00E2}"/>
              </a:ext>
            </a:extLst>
          </p:cNvPr>
          <p:cNvSpPr txBox="1"/>
          <p:nvPr/>
        </p:nvSpPr>
        <p:spPr>
          <a:xfrm>
            <a:off x="3922359" y="1453660"/>
            <a:ext cx="2683530" cy="1200329"/>
          </a:xfrm>
          <a:prstGeom prst="rect">
            <a:avLst/>
          </a:prstGeom>
          <a:solidFill>
            <a:schemeClr val="accent2"/>
          </a:solidFill>
        </p:spPr>
        <p:txBody>
          <a:bodyPr wrap="square">
            <a:spAutoFit/>
          </a:bodyPr>
          <a:lstStyle/>
          <a:p>
            <a:r>
              <a:rPr lang="en-US" dirty="0">
                <a:latin typeface="Roboto Slab (Body)"/>
                <a:ea typeface="Calibri" panose="020F0502020204030204" pitchFamily="34" charset="0"/>
              </a:rPr>
              <a:t>B</a:t>
            </a:r>
            <a:r>
              <a:rPr lang="en-US" sz="1800" dirty="0">
                <a:effectLst/>
                <a:latin typeface="Roboto Slab (Body)"/>
                <a:ea typeface="Calibri" panose="020F0502020204030204" pitchFamily="34" charset="0"/>
              </a:rPr>
              <a:t>uild the right models by using multiple Classification Modelling techniques .</a:t>
            </a:r>
            <a:endParaRPr lang="en-US" dirty="0">
              <a:latin typeface="Roboto Slab (Body)"/>
            </a:endParaRPr>
          </a:p>
        </p:txBody>
      </p:sp>
      <p:sp>
        <p:nvSpPr>
          <p:cNvPr id="8" name="Arrow: Down 7">
            <a:extLst>
              <a:ext uri="{FF2B5EF4-FFF2-40B4-BE49-F238E27FC236}">
                <a16:creationId xmlns:a16="http://schemas.microsoft.com/office/drawing/2014/main" id="{B5A9953C-5AD5-4CAE-9391-19BEA2918C62}"/>
              </a:ext>
            </a:extLst>
          </p:cNvPr>
          <p:cNvSpPr/>
          <p:nvPr/>
        </p:nvSpPr>
        <p:spPr>
          <a:xfrm>
            <a:off x="4703534" y="2653989"/>
            <a:ext cx="728870" cy="1387924"/>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TextBox 17">
            <a:extLst>
              <a:ext uri="{FF2B5EF4-FFF2-40B4-BE49-F238E27FC236}">
                <a16:creationId xmlns:a16="http://schemas.microsoft.com/office/drawing/2014/main" id="{8569274C-CB74-49EB-B188-6989F006D2D0}"/>
              </a:ext>
            </a:extLst>
          </p:cNvPr>
          <p:cNvSpPr txBox="1"/>
          <p:nvPr/>
        </p:nvSpPr>
        <p:spPr>
          <a:xfrm>
            <a:off x="8054962" y="1449329"/>
            <a:ext cx="1880668" cy="1200329"/>
          </a:xfrm>
          <a:prstGeom prst="rect">
            <a:avLst/>
          </a:prstGeom>
          <a:solidFill>
            <a:schemeClr val="accent2"/>
          </a:solidFill>
        </p:spPr>
        <p:txBody>
          <a:bodyPr wrap="square">
            <a:spAutoFit/>
          </a:bodyPr>
          <a:lstStyle/>
          <a:p>
            <a:r>
              <a:rPr lang="en-US" dirty="0"/>
              <a:t>minimize errors in direction prediction. </a:t>
            </a:r>
          </a:p>
        </p:txBody>
      </p:sp>
      <p:sp>
        <p:nvSpPr>
          <p:cNvPr id="10" name="Arrow: Down 9">
            <a:extLst>
              <a:ext uri="{FF2B5EF4-FFF2-40B4-BE49-F238E27FC236}">
                <a16:creationId xmlns:a16="http://schemas.microsoft.com/office/drawing/2014/main" id="{493EA5ED-DA56-4AC5-8631-92BF54E24C0B}"/>
              </a:ext>
            </a:extLst>
          </p:cNvPr>
          <p:cNvSpPr/>
          <p:nvPr/>
        </p:nvSpPr>
        <p:spPr>
          <a:xfrm>
            <a:off x="8891975" y="2653060"/>
            <a:ext cx="589920" cy="1388853"/>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TextBox 18">
            <a:extLst>
              <a:ext uri="{FF2B5EF4-FFF2-40B4-BE49-F238E27FC236}">
                <a16:creationId xmlns:a16="http://schemas.microsoft.com/office/drawing/2014/main" id="{7581B279-8FAA-446E-B9AB-CA3AA50640B6}"/>
              </a:ext>
            </a:extLst>
          </p:cNvPr>
          <p:cNvSpPr txBox="1"/>
          <p:nvPr/>
        </p:nvSpPr>
        <p:spPr>
          <a:xfrm>
            <a:off x="291529" y="1541119"/>
            <a:ext cx="3049419" cy="1200329"/>
          </a:xfrm>
          <a:prstGeom prst="rect">
            <a:avLst/>
          </a:prstGeom>
          <a:solidFill>
            <a:schemeClr val="accent2"/>
          </a:solidFill>
        </p:spPr>
        <p:txBody>
          <a:bodyPr wrap="square">
            <a:spAutoFit/>
          </a:bodyPr>
          <a:lstStyle/>
          <a:p>
            <a:r>
              <a:rPr lang="en-US" dirty="0"/>
              <a:t>Explore the data and prepare the data to make it suitable to get utilized in Modelling algorithms.</a:t>
            </a:r>
          </a:p>
        </p:txBody>
      </p:sp>
      <p:sp>
        <p:nvSpPr>
          <p:cNvPr id="20" name="Arrow: Down 19">
            <a:extLst>
              <a:ext uri="{FF2B5EF4-FFF2-40B4-BE49-F238E27FC236}">
                <a16:creationId xmlns:a16="http://schemas.microsoft.com/office/drawing/2014/main" id="{5EC5566B-55A8-4039-AF5C-C1007C2A62AE}"/>
              </a:ext>
            </a:extLst>
          </p:cNvPr>
          <p:cNvSpPr/>
          <p:nvPr/>
        </p:nvSpPr>
        <p:spPr>
          <a:xfrm>
            <a:off x="1417983" y="2741448"/>
            <a:ext cx="591042" cy="1300465"/>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11490540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Project Methodology</a:t>
            </a:r>
          </a:p>
        </p:txBody>
      </p:sp>
      <p:pic>
        <p:nvPicPr>
          <p:cNvPr id="12" name="Picture 11">
            <a:extLst>
              <a:ext uri="{FF2B5EF4-FFF2-40B4-BE49-F238E27FC236}">
                <a16:creationId xmlns:a16="http://schemas.microsoft.com/office/drawing/2014/main" id="{14F8D8A6-A708-4FD7-8941-D3AD2154F7BB}"/>
              </a:ext>
            </a:extLst>
          </p:cNvPr>
          <p:cNvPicPr>
            <a:picLocks noChangeAspect="1"/>
          </p:cNvPicPr>
          <p:nvPr/>
        </p:nvPicPr>
        <p:blipFill>
          <a:blip r:embed="rId2"/>
          <a:stretch>
            <a:fillRect/>
          </a:stretch>
        </p:blipFill>
        <p:spPr>
          <a:xfrm>
            <a:off x="350573" y="1117528"/>
            <a:ext cx="11490853" cy="5360660"/>
          </a:xfrm>
          <a:prstGeom prst="rect">
            <a:avLst/>
          </a:prstGeom>
        </p:spPr>
      </p:pic>
    </p:spTree>
    <p:extLst>
      <p:ext uri="{BB962C8B-B14F-4D97-AF65-F5344CB8AC3E}">
        <p14:creationId xmlns:p14="http://schemas.microsoft.com/office/powerpoint/2010/main" val="338766603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Business Understanding</a:t>
            </a:r>
          </a:p>
        </p:txBody>
      </p:sp>
      <p:cxnSp>
        <p:nvCxnSpPr>
          <p:cNvPr id="4" name="Straight Connector 3">
            <a:extLst>
              <a:ext uri="{FF2B5EF4-FFF2-40B4-BE49-F238E27FC236}">
                <a16:creationId xmlns:a16="http://schemas.microsoft.com/office/drawing/2014/main" id="{9940BAE6-C5B1-41FD-9C3D-C69D770DE1CC}"/>
              </a:ext>
            </a:extLst>
          </p:cNvPr>
          <p:cNvCxnSpPr>
            <a:cxnSpLocks/>
          </p:cNvCxnSpPr>
          <p:nvPr/>
        </p:nvCxnSpPr>
        <p:spPr>
          <a:xfrm flipV="1">
            <a:off x="6096000" y="1285461"/>
            <a:ext cx="0" cy="5022576"/>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7" name="TextBox 6">
            <a:extLst>
              <a:ext uri="{FF2B5EF4-FFF2-40B4-BE49-F238E27FC236}">
                <a16:creationId xmlns:a16="http://schemas.microsoft.com/office/drawing/2014/main" id="{7691C6CE-91DD-4DDF-B3F8-84DF47C41C10}"/>
              </a:ext>
            </a:extLst>
          </p:cNvPr>
          <p:cNvSpPr txBox="1"/>
          <p:nvPr/>
        </p:nvSpPr>
        <p:spPr>
          <a:xfrm>
            <a:off x="422167" y="1248920"/>
            <a:ext cx="5526895" cy="369332"/>
          </a:xfrm>
          <a:prstGeom prst="rect">
            <a:avLst/>
          </a:prstGeom>
        </p:spPr>
        <p:style>
          <a:lnRef idx="1">
            <a:schemeClr val="accent3"/>
          </a:lnRef>
          <a:fillRef idx="2">
            <a:schemeClr val="accent3"/>
          </a:fillRef>
          <a:effectRef idx="1">
            <a:schemeClr val="accent3"/>
          </a:effectRef>
          <a:fontRef idx="minor">
            <a:schemeClr val="dk1"/>
          </a:fontRef>
        </p:style>
        <p:txBody>
          <a:bodyPr wrap="square">
            <a:spAutoFit/>
          </a:bodyPr>
          <a:lstStyle/>
          <a:p>
            <a:pPr algn="ctr"/>
            <a:r>
              <a:rPr lang="en-US" dirty="0"/>
              <a:t>Stocks Technical Analysis</a:t>
            </a:r>
          </a:p>
        </p:txBody>
      </p:sp>
      <p:sp>
        <p:nvSpPr>
          <p:cNvPr id="17" name="TextBox 16">
            <a:extLst>
              <a:ext uri="{FF2B5EF4-FFF2-40B4-BE49-F238E27FC236}">
                <a16:creationId xmlns:a16="http://schemas.microsoft.com/office/drawing/2014/main" id="{B01666B1-20BA-47DD-AF9F-86925E7B9B14}"/>
              </a:ext>
            </a:extLst>
          </p:cNvPr>
          <p:cNvSpPr txBox="1"/>
          <p:nvPr/>
        </p:nvSpPr>
        <p:spPr>
          <a:xfrm>
            <a:off x="6241775" y="1248920"/>
            <a:ext cx="5526895" cy="369332"/>
          </a:xfrm>
          <a:prstGeom prst="rect">
            <a:avLst/>
          </a:prstGeom>
        </p:spPr>
        <p:style>
          <a:lnRef idx="1">
            <a:schemeClr val="accent3"/>
          </a:lnRef>
          <a:fillRef idx="2">
            <a:schemeClr val="accent3"/>
          </a:fillRef>
          <a:effectRef idx="1">
            <a:schemeClr val="accent3"/>
          </a:effectRef>
          <a:fontRef idx="minor">
            <a:schemeClr val="dk1"/>
          </a:fontRef>
        </p:style>
        <p:txBody>
          <a:bodyPr wrap="square">
            <a:spAutoFit/>
          </a:bodyPr>
          <a:lstStyle/>
          <a:p>
            <a:pPr algn="ctr"/>
            <a:r>
              <a:rPr lang="en-US" dirty="0"/>
              <a:t>Stocks Fundamental Analysis</a:t>
            </a:r>
          </a:p>
        </p:txBody>
      </p:sp>
      <p:graphicFrame>
        <p:nvGraphicFramePr>
          <p:cNvPr id="6" name="Table 7">
            <a:extLst>
              <a:ext uri="{FF2B5EF4-FFF2-40B4-BE49-F238E27FC236}">
                <a16:creationId xmlns:a16="http://schemas.microsoft.com/office/drawing/2014/main" id="{61412C31-627E-4631-BD2F-0417773919B6}"/>
              </a:ext>
            </a:extLst>
          </p:cNvPr>
          <p:cNvGraphicFramePr>
            <a:graphicFrameLocks noGrp="1"/>
          </p:cNvGraphicFramePr>
          <p:nvPr>
            <p:extLst>
              <p:ext uri="{D42A27DB-BD31-4B8C-83A1-F6EECF244321}">
                <p14:modId xmlns:p14="http://schemas.microsoft.com/office/powerpoint/2010/main" val="345680362"/>
              </p:ext>
            </p:extLst>
          </p:nvPr>
        </p:nvGraphicFramePr>
        <p:xfrm>
          <a:off x="422167" y="1817305"/>
          <a:ext cx="5526896" cy="4480560"/>
        </p:xfrm>
        <a:graphic>
          <a:graphicData uri="http://schemas.openxmlformats.org/drawingml/2006/table">
            <a:tbl>
              <a:tblPr firstRow="1" bandRow="1">
                <a:tableStyleId>{5C22544A-7EE6-4342-B048-85BDC9FD1C3A}</a:tableStyleId>
              </a:tblPr>
              <a:tblGrid>
                <a:gridCol w="1381724">
                  <a:extLst>
                    <a:ext uri="{9D8B030D-6E8A-4147-A177-3AD203B41FA5}">
                      <a16:colId xmlns:a16="http://schemas.microsoft.com/office/drawing/2014/main" val="3631422218"/>
                    </a:ext>
                  </a:extLst>
                </a:gridCol>
                <a:gridCol w="1381724">
                  <a:extLst>
                    <a:ext uri="{9D8B030D-6E8A-4147-A177-3AD203B41FA5}">
                      <a16:colId xmlns:a16="http://schemas.microsoft.com/office/drawing/2014/main" val="483167527"/>
                    </a:ext>
                  </a:extLst>
                </a:gridCol>
                <a:gridCol w="1381724">
                  <a:extLst>
                    <a:ext uri="{9D8B030D-6E8A-4147-A177-3AD203B41FA5}">
                      <a16:colId xmlns:a16="http://schemas.microsoft.com/office/drawing/2014/main" val="14398274"/>
                    </a:ext>
                  </a:extLst>
                </a:gridCol>
                <a:gridCol w="1381724">
                  <a:extLst>
                    <a:ext uri="{9D8B030D-6E8A-4147-A177-3AD203B41FA5}">
                      <a16:colId xmlns:a16="http://schemas.microsoft.com/office/drawing/2014/main" val="3212009556"/>
                    </a:ext>
                  </a:extLst>
                </a:gridCol>
              </a:tblGrid>
              <a:tr h="352275">
                <a:tc>
                  <a:txBody>
                    <a:bodyPr/>
                    <a:lstStyle/>
                    <a:p>
                      <a:r>
                        <a:rPr lang="en-US" dirty="0"/>
                        <a:t>Technical Indicators</a:t>
                      </a:r>
                    </a:p>
                  </a:txBody>
                  <a:tcPr/>
                </a:tc>
                <a:tc>
                  <a:txBody>
                    <a:bodyPr/>
                    <a:lstStyle/>
                    <a:p>
                      <a:r>
                        <a:rPr lang="en-US" dirty="0"/>
                        <a:t>HDFC</a:t>
                      </a:r>
                    </a:p>
                  </a:txBody>
                  <a:tcPr/>
                </a:tc>
                <a:tc>
                  <a:txBody>
                    <a:bodyPr/>
                    <a:lstStyle/>
                    <a:p>
                      <a:r>
                        <a:rPr lang="en-US" dirty="0"/>
                        <a:t>KOTAK</a:t>
                      </a:r>
                    </a:p>
                  </a:txBody>
                  <a:tcPr/>
                </a:tc>
                <a:tc>
                  <a:txBody>
                    <a:bodyPr/>
                    <a:lstStyle/>
                    <a:p>
                      <a:r>
                        <a:rPr lang="en-US" dirty="0"/>
                        <a:t>SBI</a:t>
                      </a:r>
                    </a:p>
                  </a:txBody>
                  <a:tcPr/>
                </a:tc>
                <a:extLst>
                  <a:ext uri="{0D108BD9-81ED-4DB2-BD59-A6C34878D82A}">
                    <a16:rowId xmlns:a16="http://schemas.microsoft.com/office/drawing/2014/main" val="902443604"/>
                  </a:ext>
                </a:extLst>
              </a:tr>
              <a:tr h="352275">
                <a:tc>
                  <a:txBody>
                    <a:bodyPr/>
                    <a:lstStyle/>
                    <a:p>
                      <a:r>
                        <a:rPr lang="en-US" dirty="0"/>
                        <a:t>RSI</a:t>
                      </a:r>
                    </a:p>
                  </a:txBody>
                  <a:tcPr/>
                </a:tc>
                <a:tc>
                  <a:txBody>
                    <a:bodyPr/>
                    <a:lstStyle/>
                    <a:p>
                      <a:r>
                        <a:rPr lang="en-US" dirty="0"/>
                        <a:t>58.72</a:t>
                      </a:r>
                    </a:p>
                  </a:txBody>
                  <a:tcPr/>
                </a:tc>
                <a:tc>
                  <a:txBody>
                    <a:bodyPr/>
                    <a:lstStyle/>
                    <a:p>
                      <a:r>
                        <a:rPr lang="en-US" dirty="0"/>
                        <a:t>60.33</a:t>
                      </a:r>
                    </a:p>
                  </a:txBody>
                  <a:tcPr/>
                </a:tc>
                <a:tc>
                  <a:txBody>
                    <a:bodyPr/>
                    <a:lstStyle/>
                    <a:p>
                      <a:r>
                        <a:rPr lang="en-US" dirty="0"/>
                        <a:t>69.86</a:t>
                      </a:r>
                    </a:p>
                  </a:txBody>
                  <a:tcPr/>
                </a:tc>
                <a:extLst>
                  <a:ext uri="{0D108BD9-81ED-4DB2-BD59-A6C34878D82A}">
                    <a16:rowId xmlns:a16="http://schemas.microsoft.com/office/drawing/2014/main" val="3818467909"/>
                  </a:ext>
                </a:extLst>
              </a:tr>
              <a:tr h="352275">
                <a:tc>
                  <a:txBody>
                    <a:bodyPr/>
                    <a:lstStyle/>
                    <a:p>
                      <a:r>
                        <a:rPr lang="en-US" dirty="0"/>
                        <a:t>MACD</a:t>
                      </a:r>
                    </a:p>
                  </a:txBody>
                  <a:tcPr/>
                </a:tc>
                <a:tc>
                  <a:txBody>
                    <a:bodyPr/>
                    <a:lstStyle/>
                    <a:p>
                      <a:r>
                        <a:rPr lang="en-US" dirty="0"/>
                        <a:t>18.97</a:t>
                      </a:r>
                    </a:p>
                  </a:txBody>
                  <a:tcPr/>
                </a:tc>
                <a:tc>
                  <a:txBody>
                    <a:bodyPr/>
                    <a:lstStyle/>
                    <a:p>
                      <a:r>
                        <a:rPr lang="en-US" dirty="0"/>
                        <a:t>25.42</a:t>
                      </a:r>
                    </a:p>
                  </a:txBody>
                  <a:tcPr/>
                </a:tc>
                <a:tc>
                  <a:txBody>
                    <a:bodyPr/>
                    <a:lstStyle/>
                    <a:p>
                      <a:r>
                        <a:rPr lang="en-US" dirty="0"/>
                        <a:t>14.07</a:t>
                      </a:r>
                    </a:p>
                  </a:txBody>
                  <a:tcPr/>
                </a:tc>
                <a:extLst>
                  <a:ext uri="{0D108BD9-81ED-4DB2-BD59-A6C34878D82A}">
                    <a16:rowId xmlns:a16="http://schemas.microsoft.com/office/drawing/2014/main" val="1540106873"/>
                  </a:ext>
                </a:extLst>
              </a:tr>
              <a:tr h="352275">
                <a:tc>
                  <a:txBody>
                    <a:bodyPr/>
                    <a:lstStyle/>
                    <a:p>
                      <a:r>
                        <a:rPr lang="en-US" dirty="0"/>
                        <a:t>Stochastic</a:t>
                      </a:r>
                    </a:p>
                  </a:txBody>
                  <a:tcPr/>
                </a:tc>
                <a:tc>
                  <a:txBody>
                    <a:bodyPr/>
                    <a:lstStyle/>
                    <a:p>
                      <a:r>
                        <a:rPr lang="en-US" dirty="0"/>
                        <a:t>89.62</a:t>
                      </a:r>
                    </a:p>
                  </a:txBody>
                  <a:tcPr/>
                </a:tc>
                <a:tc>
                  <a:txBody>
                    <a:bodyPr/>
                    <a:lstStyle/>
                    <a:p>
                      <a:r>
                        <a:rPr lang="en-US" dirty="0"/>
                        <a:t>76.32</a:t>
                      </a:r>
                    </a:p>
                  </a:txBody>
                  <a:tcPr/>
                </a:tc>
                <a:tc>
                  <a:txBody>
                    <a:bodyPr/>
                    <a:lstStyle/>
                    <a:p>
                      <a:r>
                        <a:rPr lang="en-US" dirty="0"/>
                        <a:t>95.02</a:t>
                      </a:r>
                    </a:p>
                  </a:txBody>
                  <a:tcPr/>
                </a:tc>
                <a:extLst>
                  <a:ext uri="{0D108BD9-81ED-4DB2-BD59-A6C34878D82A}">
                    <a16:rowId xmlns:a16="http://schemas.microsoft.com/office/drawing/2014/main" val="62977292"/>
                  </a:ext>
                </a:extLst>
              </a:tr>
              <a:tr h="352275">
                <a:tc>
                  <a:txBody>
                    <a:bodyPr/>
                    <a:lstStyle/>
                    <a:p>
                      <a:r>
                        <a:rPr lang="en-US" dirty="0"/>
                        <a:t>ADX</a:t>
                      </a:r>
                    </a:p>
                  </a:txBody>
                  <a:tcPr/>
                </a:tc>
                <a:tc>
                  <a:txBody>
                    <a:bodyPr/>
                    <a:lstStyle/>
                    <a:p>
                      <a:r>
                        <a:rPr lang="en-US" dirty="0"/>
                        <a:t>11.43</a:t>
                      </a:r>
                    </a:p>
                  </a:txBody>
                  <a:tcPr/>
                </a:tc>
                <a:tc>
                  <a:txBody>
                    <a:bodyPr/>
                    <a:lstStyle/>
                    <a:p>
                      <a:r>
                        <a:rPr lang="en-US" dirty="0"/>
                        <a:t>37.66</a:t>
                      </a:r>
                    </a:p>
                  </a:txBody>
                  <a:tcPr/>
                </a:tc>
                <a:tc>
                  <a:txBody>
                    <a:bodyPr/>
                    <a:lstStyle/>
                    <a:p>
                      <a:r>
                        <a:rPr lang="en-US" dirty="0"/>
                        <a:t>30.53</a:t>
                      </a:r>
                    </a:p>
                  </a:txBody>
                  <a:tcPr/>
                </a:tc>
                <a:extLst>
                  <a:ext uri="{0D108BD9-81ED-4DB2-BD59-A6C34878D82A}">
                    <a16:rowId xmlns:a16="http://schemas.microsoft.com/office/drawing/2014/main" val="1268499098"/>
                  </a:ext>
                </a:extLst>
              </a:tr>
              <a:tr h="352275">
                <a:tc>
                  <a:txBody>
                    <a:bodyPr/>
                    <a:lstStyle/>
                    <a:p>
                      <a:r>
                        <a:rPr lang="en-US" dirty="0"/>
                        <a:t>ADX Upper Band</a:t>
                      </a:r>
                    </a:p>
                  </a:txBody>
                  <a:tcPr/>
                </a:tc>
                <a:tc>
                  <a:txBody>
                    <a:bodyPr/>
                    <a:lstStyle/>
                    <a:p>
                      <a:r>
                        <a:rPr lang="en-US" dirty="0"/>
                        <a:t>1514.69</a:t>
                      </a:r>
                    </a:p>
                    <a:p>
                      <a:endParaRPr lang="en-US" dirty="0"/>
                    </a:p>
                  </a:txBody>
                  <a:tcPr/>
                </a:tc>
                <a:tc>
                  <a:txBody>
                    <a:bodyPr/>
                    <a:lstStyle/>
                    <a:p>
                      <a:r>
                        <a:rPr lang="en-US" dirty="0"/>
                        <a:t>1970.16</a:t>
                      </a:r>
                    </a:p>
                  </a:txBody>
                  <a:tcPr/>
                </a:tc>
                <a:tc>
                  <a:txBody>
                    <a:bodyPr/>
                    <a:lstStyle/>
                    <a:p>
                      <a:r>
                        <a:rPr lang="en-US" dirty="0"/>
                        <a:t>582.40</a:t>
                      </a:r>
                    </a:p>
                  </a:txBody>
                  <a:tcPr/>
                </a:tc>
                <a:extLst>
                  <a:ext uri="{0D108BD9-81ED-4DB2-BD59-A6C34878D82A}">
                    <a16:rowId xmlns:a16="http://schemas.microsoft.com/office/drawing/2014/main" val="3799572877"/>
                  </a:ext>
                </a:extLst>
              </a:tr>
              <a:tr h="352275">
                <a:tc>
                  <a:txBody>
                    <a:bodyPr/>
                    <a:lstStyle/>
                    <a:p>
                      <a:r>
                        <a:rPr lang="en-US" dirty="0"/>
                        <a:t>ADX Lower Band</a:t>
                      </a:r>
                    </a:p>
                    <a:p>
                      <a:endParaRPr lang="en-US" dirty="0"/>
                    </a:p>
                  </a:txBody>
                  <a:tcPr/>
                </a:tc>
                <a:tc>
                  <a:txBody>
                    <a:bodyPr/>
                    <a:lstStyle/>
                    <a:p>
                      <a:r>
                        <a:rPr lang="en-US" dirty="0">
                          <a:latin typeface="+mn-lt"/>
                        </a:rPr>
                        <a:t>1261.46</a:t>
                      </a:r>
                    </a:p>
                    <a:p>
                      <a:r>
                        <a:rPr lang="en-IN" sz="1800" dirty="0">
                          <a:effectLst/>
                          <a:latin typeface="+mn-lt"/>
                          <a:ea typeface="Times New Roman" panose="02020603050405020304" pitchFamily="18" charset="0"/>
                        </a:rPr>
                        <a:t>close price of HDFC stock is 1493.05 </a:t>
                      </a:r>
                      <a:endParaRPr lang="en-US" dirty="0">
                        <a:latin typeface="+mn-lt"/>
                      </a:endParaRPr>
                    </a:p>
                  </a:txBody>
                  <a:tcPr/>
                </a:tc>
                <a:tc>
                  <a:txBody>
                    <a:bodyPr/>
                    <a:lstStyle/>
                    <a:p>
                      <a:r>
                        <a:rPr lang="en-US" dirty="0">
                          <a:latin typeface="+mn-lt"/>
                        </a:rPr>
                        <a:t>1854.60</a:t>
                      </a:r>
                    </a:p>
                    <a:p>
                      <a:r>
                        <a:rPr lang="en-IN" sz="1800" dirty="0">
                          <a:effectLst/>
                          <a:latin typeface="+mn-lt"/>
                          <a:ea typeface="Times New Roman" panose="02020603050405020304" pitchFamily="18" charset="0"/>
                        </a:rPr>
                        <a:t>close price of KOTAK stock is 1944.20</a:t>
                      </a:r>
                      <a:endParaRPr lang="en-US" dirty="0">
                        <a:latin typeface="+mn-lt"/>
                      </a:endParaRPr>
                    </a:p>
                  </a:txBody>
                  <a:tcPr/>
                </a:tc>
                <a:tc>
                  <a:txBody>
                    <a:bodyPr/>
                    <a:lstStyle/>
                    <a:p>
                      <a:r>
                        <a:rPr lang="en-US" dirty="0"/>
                        <a:t>505.09</a:t>
                      </a:r>
                    </a:p>
                    <a:p>
                      <a:r>
                        <a:rPr lang="en-US" dirty="0"/>
                        <a:t>close price of SBI stock is 575.05 </a:t>
                      </a:r>
                    </a:p>
                  </a:txBody>
                  <a:tcPr/>
                </a:tc>
                <a:extLst>
                  <a:ext uri="{0D108BD9-81ED-4DB2-BD59-A6C34878D82A}">
                    <a16:rowId xmlns:a16="http://schemas.microsoft.com/office/drawing/2014/main" val="1026198387"/>
                  </a:ext>
                </a:extLst>
              </a:tr>
            </a:tbl>
          </a:graphicData>
        </a:graphic>
      </p:graphicFrame>
      <p:graphicFrame>
        <p:nvGraphicFramePr>
          <p:cNvPr id="8" name="Table 8">
            <a:extLst>
              <a:ext uri="{FF2B5EF4-FFF2-40B4-BE49-F238E27FC236}">
                <a16:creationId xmlns:a16="http://schemas.microsoft.com/office/drawing/2014/main" id="{C77B5EBD-C956-4144-8FEB-37EDBBCAEC9C}"/>
              </a:ext>
            </a:extLst>
          </p:cNvPr>
          <p:cNvGraphicFramePr>
            <a:graphicFrameLocks noGrp="1"/>
          </p:cNvGraphicFramePr>
          <p:nvPr>
            <p:extLst>
              <p:ext uri="{D42A27DB-BD31-4B8C-83A1-F6EECF244321}">
                <p14:modId xmlns:p14="http://schemas.microsoft.com/office/powerpoint/2010/main" val="1819710562"/>
              </p:ext>
            </p:extLst>
          </p:nvPr>
        </p:nvGraphicFramePr>
        <p:xfrm>
          <a:off x="6241775" y="1785069"/>
          <a:ext cx="5531918" cy="4023360"/>
        </p:xfrm>
        <a:graphic>
          <a:graphicData uri="http://schemas.openxmlformats.org/drawingml/2006/table">
            <a:tbl>
              <a:tblPr firstRow="1" bandRow="1">
                <a:tableStyleId>{5C22544A-7EE6-4342-B048-85BDC9FD1C3A}</a:tableStyleId>
              </a:tblPr>
              <a:tblGrid>
                <a:gridCol w="2043337">
                  <a:extLst>
                    <a:ext uri="{9D8B030D-6E8A-4147-A177-3AD203B41FA5}">
                      <a16:colId xmlns:a16="http://schemas.microsoft.com/office/drawing/2014/main" val="2888597264"/>
                    </a:ext>
                  </a:extLst>
                </a:gridCol>
                <a:gridCol w="1004662">
                  <a:extLst>
                    <a:ext uri="{9D8B030D-6E8A-4147-A177-3AD203B41FA5}">
                      <a16:colId xmlns:a16="http://schemas.microsoft.com/office/drawing/2014/main" val="1541108559"/>
                    </a:ext>
                  </a:extLst>
                </a:gridCol>
                <a:gridCol w="1102197">
                  <a:extLst>
                    <a:ext uri="{9D8B030D-6E8A-4147-A177-3AD203B41FA5}">
                      <a16:colId xmlns:a16="http://schemas.microsoft.com/office/drawing/2014/main" val="2754302973"/>
                    </a:ext>
                  </a:extLst>
                </a:gridCol>
                <a:gridCol w="1381722">
                  <a:extLst>
                    <a:ext uri="{9D8B030D-6E8A-4147-A177-3AD203B41FA5}">
                      <a16:colId xmlns:a16="http://schemas.microsoft.com/office/drawing/2014/main" val="2252386306"/>
                    </a:ext>
                  </a:extLst>
                </a:gridCol>
              </a:tblGrid>
              <a:tr h="355709">
                <a:tc>
                  <a:txBody>
                    <a:bodyPr/>
                    <a:lstStyle/>
                    <a:p>
                      <a:r>
                        <a:rPr lang="en-US" dirty="0"/>
                        <a:t>Particulars</a:t>
                      </a:r>
                    </a:p>
                  </a:txBody>
                  <a:tcPr/>
                </a:tc>
                <a:tc>
                  <a:txBody>
                    <a:bodyPr/>
                    <a:lstStyle/>
                    <a:p>
                      <a:r>
                        <a:rPr lang="en-US" dirty="0"/>
                        <a:t>HDFC</a:t>
                      </a:r>
                    </a:p>
                  </a:txBody>
                  <a:tcPr/>
                </a:tc>
                <a:tc>
                  <a:txBody>
                    <a:bodyPr/>
                    <a:lstStyle/>
                    <a:p>
                      <a:r>
                        <a:rPr lang="en-US" dirty="0"/>
                        <a:t>KOTAK </a:t>
                      </a:r>
                    </a:p>
                  </a:txBody>
                  <a:tcPr/>
                </a:tc>
                <a:tc>
                  <a:txBody>
                    <a:bodyPr/>
                    <a:lstStyle/>
                    <a:p>
                      <a:r>
                        <a:rPr lang="en-US" dirty="0"/>
                        <a:t>SBI</a:t>
                      </a:r>
                    </a:p>
                  </a:txBody>
                  <a:tcPr/>
                </a:tc>
                <a:extLst>
                  <a:ext uri="{0D108BD9-81ED-4DB2-BD59-A6C34878D82A}">
                    <a16:rowId xmlns:a16="http://schemas.microsoft.com/office/drawing/2014/main" val="2715831390"/>
                  </a:ext>
                </a:extLst>
              </a:tr>
              <a:tr h="360650">
                <a:tc>
                  <a:txBody>
                    <a:bodyPr/>
                    <a:lstStyle/>
                    <a:p>
                      <a:r>
                        <a:rPr lang="en-US" dirty="0"/>
                        <a:t>Promoters</a:t>
                      </a:r>
                    </a:p>
                  </a:txBody>
                  <a:tcPr/>
                </a:tc>
                <a:tc>
                  <a:txBody>
                    <a:bodyPr/>
                    <a:lstStyle/>
                    <a:p>
                      <a:r>
                        <a:rPr lang="en-US" dirty="0"/>
                        <a:t>25.73%</a:t>
                      </a:r>
                    </a:p>
                  </a:txBody>
                  <a:tcPr/>
                </a:tc>
                <a:tc>
                  <a:txBody>
                    <a:bodyPr/>
                    <a:lstStyle/>
                    <a:p>
                      <a:r>
                        <a:rPr lang="en-US" dirty="0"/>
                        <a:t>25.97%</a:t>
                      </a:r>
                    </a:p>
                  </a:txBody>
                  <a:tcPr/>
                </a:tc>
                <a:tc>
                  <a:txBody>
                    <a:bodyPr/>
                    <a:lstStyle/>
                    <a:p>
                      <a:r>
                        <a:rPr lang="en-US" dirty="0"/>
                        <a:t>57.57%</a:t>
                      </a:r>
                    </a:p>
                  </a:txBody>
                  <a:tcPr/>
                </a:tc>
                <a:extLst>
                  <a:ext uri="{0D108BD9-81ED-4DB2-BD59-A6C34878D82A}">
                    <a16:rowId xmlns:a16="http://schemas.microsoft.com/office/drawing/2014/main" val="1704605717"/>
                  </a:ext>
                </a:extLst>
              </a:tr>
              <a:tr h="360650">
                <a:tc>
                  <a:txBody>
                    <a:bodyPr/>
                    <a:lstStyle/>
                    <a:p>
                      <a:r>
                        <a:rPr lang="en-US" dirty="0"/>
                        <a:t>Investors</a:t>
                      </a:r>
                    </a:p>
                  </a:txBody>
                  <a:tcPr/>
                </a:tc>
                <a:tc>
                  <a:txBody>
                    <a:bodyPr/>
                    <a:lstStyle/>
                    <a:p>
                      <a:r>
                        <a:rPr lang="en-US" dirty="0"/>
                        <a:t>74.27%</a:t>
                      </a:r>
                    </a:p>
                  </a:txBody>
                  <a:tcPr/>
                </a:tc>
                <a:tc>
                  <a:txBody>
                    <a:bodyPr/>
                    <a:lstStyle/>
                    <a:p>
                      <a:r>
                        <a:rPr lang="en-US" dirty="0"/>
                        <a:t>74.03%</a:t>
                      </a:r>
                    </a:p>
                  </a:txBody>
                  <a:tcPr/>
                </a:tc>
                <a:tc>
                  <a:txBody>
                    <a:bodyPr/>
                    <a:lstStyle/>
                    <a:p>
                      <a:r>
                        <a:rPr lang="en-US" dirty="0"/>
                        <a:t>42.43%</a:t>
                      </a:r>
                    </a:p>
                  </a:txBody>
                  <a:tcPr/>
                </a:tc>
                <a:extLst>
                  <a:ext uri="{0D108BD9-81ED-4DB2-BD59-A6C34878D82A}">
                    <a16:rowId xmlns:a16="http://schemas.microsoft.com/office/drawing/2014/main" val="1432074742"/>
                  </a:ext>
                </a:extLst>
              </a:tr>
              <a:tr h="360650">
                <a:tc>
                  <a:txBody>
                    <a:bodyPr/>
                    <a:lstStyle/>
                    <a:p>
                      <a:r>
                        <a:rPr lang="en-US" dirty="0"/>
                        <a:t>Net Profit    (Profit and Loss)</a:t>
                      </a:r>
                    </a:p>
                  </a:txBody>
                  <a:tcPr/>
                </a:tc>
                <a:tc>
                  <a:txBody>
                    <a:bodyPr/>
                    <a:lstStyle/>
                    <a:p>
                      <a:r>
                        <a:rPr lang="en-US" dirty="0"/>
                        <a:t>36,961.36</a:t>
                      </a:r>
                    </a:p>
                  </a:txBody>
                  <a:tcPr/>
                </a:tc>
                <a:tc>
                  <a:txBody>
                    <a:bodyPr/>
                    <a:lstStyle/>
                    <a:p>
                      <a:r>
                        <a:rPr lang="en-US" dirty="0"/>
                        <a:t>8572.69</a:t>
                      </a:r>
                    </a:p>
                  </a:txBody>
                  <a:tcPr/>
                </a:tc>
                <a:tc>
                  <a:txBody>
                    <a:bodyPr/>
                    <a:lstStyle/>
                    <a:p>
                      <a:r>
                        <a:rPr lang="en-US" dirty="0"/>
                        <a:t>31,675.98</a:t>
                      </a:r>
                    </a:p>
                  </a:txBody>
                  <a:tcPr/>
                </a:tc>
                <a:extLst>
                  <a:ext uri="{0D108BD9-81ED-4DB2-BD59-A6C34878D82A}">
                    <a16:rowId xmlns:a16="http://schemas.microsoft.com/office/drawing/2014/main" val="2869839836"/>
                  </a:ext>
                </a:extLst>
              </a:tr>
              <a:tr h="360650">
                <a:tc>
                  <a:txBody>
                    <a:bodyPr/>
                    <a:lstStyle/>
                    <a:p>
                      <a:r>
                        <a:rPr lang="en-US" dirty="0"/>
                        <a:t>Adjusted EPS</a:t>
                      </a:r>
                    </a:p>
                  </a:txBody>
                  <a:tcPr/>
                </a:tc>
                <a:tc>
                  <a:txBody>
                    <a:bodyPr/>
                    <a:lstStyle/>
                    <a:p>
                      <a:r>
                        <a:rPr lang="en-US" dirty="0"/>
                        <a:t>66.65</a:t>
                      </a:r>
                    </a:p>
                  </a:txBody>
                  <a:tcPr/>
                </a:tc>
                <a:tc>
                  <a:txBody>
                    <a:bodyPr/>
                    <a:lstStyle/>
                    <a:p>
                      <a:r>
                        <a:rPr lang="en-US" dirty="0"/>
                        <a:t>42.99</a:t>
                      </a:r>
                    </a:p>
                  </a:txBody>
                  <a:tcPr/>
                </a:tc>
                <a:tc>
                  <a:txBody>
                    <a:bodyPr/>
                    <a:lstStyle/>
                    <a:p>
                      <a:r>
                        <a:rPr lang="en-US" dirty="0"/>
                        <a:t>35.49</a:t>
                      </a:r>
                    </a:p>
                  </a:txBody>
                  <a:tcPr/>
                </a:tc>
                <a:extLst>
                  <a:ext uri="{0D108BD9-81ED-4DB2-BD59-A6C34878D82A}">
                    <a16:rowId xmlns:a16="http://schemas.microsoft.com/office/drawing/2014/main" val="3750514702"/>
                  </a:ext>
                </a:extLst>
              </a:tr>
              <a:tr h="360650">
                <a:tc>
                  <a:txBody>
                    <a:bodyPr/>
                    <a:lstStyle/>
                    <a:p>
                      <a:r>
                        <a:rPr lang="en-US" dirty="0"/>
                        <a:t>Total Liabilities (Balance Sheet)</a:t>
                      </a:r>
                    </a:p>
                  </a:txBody>
                  <a:tcPr/>
                </a:tc>
                <a:tc>
                  <a:txBody>
                    <a:bodyPr/>
                    <a:lstStyle/>
                    <a:p>
                      <a:r>
                        <a:rPr lang="en-US" dirty="0"/>
                        <a:t>20.68,</a:t>
                      </a:r>
                    </a:p>
                    <a:p>
                      <a:r>
                        <a:rPr lang="en-US" dirty="0"/>
                        <a:t>535.05</a:t>
                      </a:r>
                    </a:p>
                  </a:txBody>
                  <a:tcPr/>
                </a:tc>
                <a:tc>
                  <a:txBody>
                    <a:bodyPr/>
                    <a:lstStyle/>
                    <a:p>
                      <a:r>
                        <a:rPr lang="en-US" dirty="0"/>
                        <a:t>4,29,</a:t>
                      </a:r>
                    </a:p>
                    <a:p>
                      <a:r>
                        <a:rPr lang="en-US" dirty="0"/>
                        <a:t>428.40</a:t>
                      </a:r>
                    </a:p>
                  </a:txBody>
                  <a:tcPr/>
                </a:tc>
                <a:tc>
                  <a:txBody>
                    <a:bodyPr/>
                    <a:lstStyle/>
                    <a:p>
                      <a:r>
                        <a:rPr lang="en-US" dirty="0"/>
                        <a:t>49,87,</a:t>
                      </a:r>
                    </a:p>
                    <a:p>
                      <a:r>
                        <a:rPr lang="en-US" dirty="0"/>
                        <a:t>597.41</a:t>
                      </a:r>
                    </a:p>
                  </a:txBody>
                  <a:tcPr/>
                </a:tc>
                <a:extLst>
                  <a:ext uri="{0D108BD9-81ED-4DB2-BD59-A6C34878D82A}">
                    <a16:rowId xmlns:a16="http://schemas.microsoft.com/office/drawing/2014/main" val="2890030387"/>
                  </a:ext>
                </a:extLst>
              </a:tr>
              <a:tr h="0">
                <a:tc>
                  <a:txBody>
                    <a:bodyPr/>
                    <a:lstStyle/>
                    <a:p>
                      <a:r>
                        <a:rPr lang="en-US" dirty="0"/>
                        <a:t>Total Assets (Balance sheet)</a:t>
                      </a:r>
                    </a:p>
                  </a:txBody>
                  <a:tcPr/>
                </a:tc>
                <a:tc>
                  <a:txBody>
                    <a:bodyPr/>
                    <a:lstStyle/>
                    <a:p>
                      <a:r>
                        <a:rPr lang="en-US" dirty="0"/>
                        <a:t>20,68,</a:t>
                      </a:r>
                    </a:p>
                    <a:p>
                      <a:r>
                        <a:rPr lang="en-US" dirty="0"/>
                        <a:t>535.05</a:t>
                      </a:r>
                    </a:p>
                  </a:txBody>
                  <a:tcPr/>
                </a:tc>
                <a:tc>
                  <a:txBody>
                    <a:bodyPr/>
                    <a:lstStyle/>
                    <a:p>
                      <a:r>
                        <a:rPr lang="en-US" dirty="0"/>
                        <a:t>4,29,</a:t>
                      </a:r>
                    </a:p>
                    <a:p>
                      <a:r>
                        <a:rPr lang="en-US" dirty="0"/>
                        <a:t>428.40</a:t>
                      </a:r>
                    </a:p>
                  </a:txBody>
                  <a:tcPr/>
                </a:tc>
                <a:tc>
                  <a:txBody>
                    <a:bodyPr/>
                    <a:lstStyle/>
                    <a:p>
                      <a:r>
                        <a:rPr lang="en-US" dirty="0"/>
                        <a:t>49,87,</a:t>
                      </a:r>
                    </a:p>
                    <a:p>
                      <a:r>
                        <a:rPr lang="en-US" dirty="0"/>
                        <a:t>597.41</a:t>
                      </a:r>
                    </a:p>
                  </a:txBody>
                  <a:tcPr/>
                </a:tc>
                <a:extLst>
                  <a:ext uri="{0D108BD9-81ED-4DB2-BD59-A6C34878D82A}">
                    <a16:rowId xmlns:a16="http://schemas.microsoft.com/office/drawing/2014/main" val="1765864225"/>
                  </a:ext>
                </a:extLst>
              </a:tr>
              <a:tr h="360650">
                <a:tc>
                  <a:txBody>
                    <a:bodyPr/>
                    <a:lstStyle/>
                    <a:p>
                      <a:r>
                        <a:rPr lang="en-US" dirty="0"/>
                        <a:t>Closing Cash (cashflow)</a:t>
                      </a:r>
                    </a:p>
                  </a:txBody>
                  <a:tcPr/>
                </a:tc>
                <a:tc>
                  <a:txBody>
                    <a:bodyPr/>
                    <a:lstStyle/>
                    <a:p>
                      <a:r>
                        <a:rPr lang="en-US" dirty="0"/>
                        <a:t>155,386</a:t>
                      </a:r>
                    </a:p>
                  </a:txBody>
                  <a:tcPr/>
                </a:tc>
                <a:tc>
                  <a:txBody>
                    <a:bodyPr/>
                    <a:lstStyle/>
                    <a:p>
                      <a:r>
                        <a:rPr lang="en-US" dirty="0"/>
                        <a:t>52,665</a:t>
                      </a:r>
                    </a:p>
                  </a:txBody>
                  <a:tcPr/>
                </a:tc>
                <a:tc>
                  <a:txBody>
                    <a:bodyPr/>
                    <a:lstStyle/>
                    <a:p>
                      <a:r>
                        <a:rPr lang="en-US" dirty="0"/>
                        <a:t>398,905</a:t>
                      </a:r>
                    </a:p>
                  </a:txBody>
                  <a:tcPr/>
                </a:tc>
                <a:extLst>
                  <a:ext uri="{0D108BD9-81ED-4DB2-BD59-A6C34878D82A}">
                    <a16:rowId xmlns:a16="http://schemas.microsoft.com/office/drawing/2014/main" val="2966554977"/>
                  </a:ext>
                </a:extLst>
              </a:tr>
            </a:tbl>
          </a:graphicData>
        </a:graphic>
      </p:graphicFrame>
      <p:sp>
        <p:nvSpPr>
          <p:cNvPr id="22" name="TextBox 21">
            <a:extLst>
              <a:ext uri="{FF2B5EF4-FFF2-40B4-BE49-F238E27FC236}">
                <a16:creationId xmlns:a16="http://schemas.microsoft.com/office/drawing/2014/main" id="{F5EC4E12-4A54-4BDD-96C0-6E4126695CB9}"/>
              </a:ext>
            </a:extLst>
          </p:cNvPr>
          <p:cNvSpPr txBox="1"/>
          <p:nvPr/>
        </p:nvSpPr>
        <p:spPr>
          <a:xfrm>
            <a:off x="6241775" y="5902164"/>
            <a:ext cx="5526891" cy="369332"/>
          </a:xfrm>
          <a:prstGeom prst="rect">
            <a:avLst/>
          </a:prstGeom>
          <a:solidFill>
            <a:schemeClr val="accent3">
              <a:lumMod val="40000"/>
              <a:lumOff val="60000"/>
            </a:schemeClr>
          </a:solidFill>
        </p:spPr>
        <p:txBody>
          <a:bodyPr wrap="square">
            <a:spAutoFit/>
          </a:bodyPr>
          <a:lstStyle/>
          <a:p>
            <a:r>
              <a:rPr lang="en-US" dirty="0"/>
              <a:t>All figures are in crores for the year 2022.</a:t>
            </a:r>
          </a:p>
        </p:txBody>
      </p:sp>
    </p:spTree>
    <p:extLst>
      <p:ext uri="{BB962C8B-B14F-4D97-AF65-F5344CB8AC3E}">
        <p14:creationId xmlns:p14="http://schemas.microsoft.com/office/powerpoint/2010/main" val="86150020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Data Understanding </a:t>
            </a:r>
          </a:p>
        </p:txBody>
      </p:sp>
      <p:graphicFrame>
        <p:nvGraphicFramePr>
          <p:cNvPr id="3" name="Table 3">
            <a:extLst>
              <a:ext uri="{FF2B5EF4-FFF2-40B4-BE49-F238E27FC236}">
                <a16:creationId xmlns:a16="http://schemas.microsoft.com/office/drawing/2014/main" id="{B7859107-CF04-4B7C-9F0D-1271B2C86FAC}"/>
              </a:ext>
            </a:extLst>
          </p:cNvPr>
          <p:cNvGraphicFramePr>
            <a:graphicFrameLocks noGrp="1"/>
          </p:cNvGraphicFramePr>
          <p:nvPr>
            <p:extLst>
              <p:ext uri="{D42A27DB-BD31-4B8C-83A1-F6EECF244321}">
                <p14:modId xmlns:p14="http://schemas.microsoft.com/office/powerpoint/2010/main" val="1940701023"/>
              </p:ext>
            </p:extLst>
          </p:nvPr>
        </p:nvGraphicFramePr>
        <p:xfrm>
          <a:off x="291549" y="1333364"/>
          <a:ext cx="8587403" cy="3394565"/>
        </p:xfrm>
        <a:graphic>
          <a:graphicData uri="http://schemas.openxmlformats.org/drawingml/2006/table">
            <a:tbl>
              <a:tblPr firstRow="1" bandRow="1">
                <a:tableStyleId>{073A0DAA-6AF3-43AB-8588-CEC1D06C72B9}</a:tableStyleId>
              </a:tblPr>
              <a:tblGrid>
                <a:gridCol w="1058354">
                  <a:extLst>
                    <a:ext uri="{9D8B030D-6E8A-4147-A177-3AD203B41FA5}">
                      <a16:colId xmlns:a16="http://schemas.microsoft.com/office/drawing/2014/main" val="4281842409"/>
                    </a:ext>
                  </a:extLst>
                </a:gridCol>
                <a:gridCol w="844004">
                  <a:extLst>
                    <a:ext uri="{9D8B030D-6E8A-4147-A177-3AD203B41FA5}">
                      <a16:colId xmlns:a16="http://schemas.microsoft.com/office/drawing/2014/main" val="1828035792"/>
                    </a:ext>
                  </a:extLst>
                </a:gridCol>
                <a:gridCol w="891444">
                  <a:extLst>
                    <a:ext uri="{9D8B030D-6E8A-4147-A177-3AD203B41FA5}">
                      <a16:colId xmlns:a16="http://schemas.microsoft.com/office/drawing/2014/main" val="3959493839"/>
                    </a:ext>
                  </a:extLst>
                </a:gridCol>
                <a:gridCol w="809960">
                  <a:extLst>
                    <a:ext uri="{9D8B030D-6E8A-4147-A177-3AD203B41FA5}">
                      <a16:colId xmlns:a16="http://schemas.microsoft.com/office/drawing/2014/main" val="134906452"/>
                    </a:ext>
                  </a:extLst>
                </a:gridCol>
                <a:gridCol w="760749">
                  <a:extLst>
                    <a:ext uri="{9D8B030D-6E8A-4147-A177-3AD203B41FA5}">
                      <a16:colId xmlns:a16="http://schemas.microsoft.com/office/drawing/2014/main" val="3154597178"/>
                    </a:ext>
                  </a:extLst>
                </a:gridCol>
                <a:gridCol w="643733">
                  <a:extLst>
                    <a:ext uri="{9D8B030D-6E8A-4147-A177-3AD203B41FA5}">
                      <a16:colId xmlns:a16="http://schemas.microsoft.com/office/drawing/2014/main" val="3510364596"/>
                    </a:ext>
                  </a:extLst>
                </a:gridCol>
                <a:gridCol w="819400">
                  <a:extLst>
                    <a:ext uri="{9D8B030D-6E8A-4147-A177-3AD203B41FA5}">
                      <a16:colId xmlns:a16="http://schemas.microsoft.com/office/drawing/2014/main" val="3748019610"/>
                    </a:ext>
                  </a:extLst>
                </a:gridCol>
                <a:gridCol w="844004">
                  <a:extLst>
                    <a:ext uri="{9D8B030D-6E8A-4147-A177-3AD203B41FA5}">
                      <a16:colId xmlns:a16="http://schemas.microsoft.com/office/drawing/2014/main" val="2431812078"/>
                    </a:ext>
                  </a:extLst>
                </a:gridCol>
                <a:gridCol w="924385">
                  <a:extLst>
                    <a:ext uri="{9D8B030D-6E8A-4147-A177-3AD203B41FA5}">
                      <a16:colId xmlns:a16="http://schemas.microsoft.com/office/drawing/2014/main" val="647236766"/>
                    </a:ext>
                  </a:extLst>
                </a:gridCol>
                <a:gridCol w="991370">
                  <a:extLst>
                    <a:ext uri="{9D8B030D-6E8A-4147-A177-3AD203B41FA5}">
                      <a16:colId xmlns:a16="http://schemas.microsoft.com/office/drawing/2014/main" val="1007908853"/>
                    </a:ext>
                  </a:extLst>
                </a:gridCol>
              </a:tblGrid>
              <a:tr h="611829">
                <a:tc>
                  <a:txBody>
                    <a:bodyPr/>
                    <a:lstStyle/>
                    <a:p>
                      <a:pPr algn="ctr"/>
                      <a:r>
                        <a:rPr lang="en-US" dirty="0"/>
                        <a:t>Symbol</a:t>
                      </a:r>
                    </a:p>
                  </a:txBody>
                  <a:tcPr/>
                </a:tc>
                <a:tc>
                  <a:txBody>
                    <a:bodyPr/>
                    <a:lstStyle/>
                    <a:p>
                      <a:pPr algn="ctr"/>
                      <a:r>
                        <a:rPr lang="en-US" dirty="0"/>
                        <a:t>series</a:t>
                      </a:r>
                    </a:p>
                  </a:txBody>
                  <a:tcPr/>
                </a:tc>
                <a:tc>
                  <a:txBody>
                    <a:bodyPr/>
                    <a:lstStyle/>
                    <a:p>
                      <a:pPr algn="ctr"/>
                      <a:r>
                        <a:rPr lang="en-US" dirty="0"/>
                        <a:t>Prev Close</a:t>
                      </a:r>
                    </a:p>
                  </a:txBody>
                  <a:tcPr/>
                </a:tc>
                <a:tc>
                  <a:txBody>
                    <a:bodyPr/>
                    <a:lstStyle/>
                    <a:p>
                      <a:pPr algn="ctr"/>
                      <a:r>
                        <a:rPr lang="en-US" dirty="0"/>
                        <a:t>Open</a:t>
                      </a:r>
                    </a:p>
                  </a:txBody>
                  <a:tcPr/>
                </a:tc>
                <a:tc>
                  <a:txBody>
                    <a:bodyPr/>
                    <a:lstStyle/>
                    <a:p>
                      <a:pPr algn="ctr"/>
                      <a:r>
                        <a:rPr lang="en-US" dirty="0"/>
                        <a:t>High</a:t>
                      </a:r>
                    </a:p>
                  </a:txBody>
                  <a:tcPr/>
                </a:tc>
                <a:tc>
                  <a:txBody>
                    <a:bodyPr/>
                    <a:lstStyle/>
                    <a:p>
                      <a:pPr algn="ctr"/>
                      <a:r>
                        <a:rPr lang="en-US" dirty="0"/>
                        <a:t>Low</a:t>
                      </a:r>
                    </a:p>
                  </a:txBody>
                  <a:tcPr/>
                </a:tc>
                <a:tc>
                  <a:txBody>
                    <a:bodyPr/>
                    <a:lstStyle/>
                    <a:p>
                      <a:pPr algn="ctr"/>
                      <a:r>
                        <a:rPr lang="en-US" dirty="0"/>
                        <a:t>Last</a:t>
                      </a:r>
                    </a:p>
                    <a:p>
                      <a:pPr algn="ctr"/>
                      <a:r>
                        <a:rPr lang="en-US" dirty="0"/>
                        <a:t>price</a:t>
                      </a:r>
                    </a:p>
                  </a:txBody>
                  <a:tcPr/>
                </a:tc>
                <a:tc>
                  <a:txBody>
                    <a:bodyPr/>
                    <a:lstStyle/>
                    <a:p>
                      <a:pPr algn="ctr"/>
                      <a:r>
                        <a:rPr lang="en-US" dirty="0"/>
                        <a:t>Close</a:t>
                      </a:r>
                    </a:p>
                  </a:txBody>
                  <a:tcPr/>
                </a:tc>
                <a:tc>
                  <a:txBody>
                    <a:bodyPr/>
                    <a:lstStyle/>
                    <a:p>
                      <a:pPr algn="ctr"/>
                      <a:r>
                        <a:rPr lang="en-US" dirty="0"/>
                        <a:t>VWAP</a:t>
                      </a:r>
                    </a:p>
                  </a:txBody>
                  <a:tcPr/>
                </a:tc>
                <a:tc>
                  <a:txBody>
                    <a:bodyPr/>
                    <a:lstStyle/>
                    <a:p>
                      <a:pPr algn="ctr"/>
                      <a:r>
                        <a:rPr lang="en-US" dirty="0"/>
                        <a:t>Vol</a:t>
                      </a:r>
                    </a:p>
                  </a:txBody>
                  <a:tcPr/>
                </a:tc>
                <a:extLst>
                  <a:ext uri="{0D108BD9-81ED-4DB2-BD59-A6C34878D82A}">
                    <a16:rowId xmlns:a16="http://schemas.microsoft.com/office/drawing/2014/main" val="3980308827"/>
                  </a:ext>
                </a:extLst>
              </a:tr>
              <a:tr h="326965">
                <a:tc>
                  <a:txBody>
                    <a:bodyPr/>
                    <a:lstStyle/>
                    <a:p>
                      <a:r>
                        <a:rPr lang="en-US" dirty="0"/>
                        <a:t>HDFC</a:t>
                      </a:r>
                    </a:p>
                  </a:txBody>
                  <a:tcPr/>
                </a:tc>
                <a:tc>
                  <a:txBody>
                    <a:bodyPr/>
                    <a:lstStyle/>
                    <a:p>
                      <a:r>
                        <a:rPr lang="en-US" dirty="0"/>
                        <a:t>EQ</a:t>
                      </a:r>
                    </a:p>
                  </a:txBody>
                  <a:tcPr/>
                </a:tc>
                <a:tc>
                  <a:txBody>
                    <a:bodyPr/>
                    <a:lstStyle/>
                    <a:p>
                      <a:r>
                        <a:rPr lang="en-US" dirty="0"/>
                        <a:t>293.5</a:t>
                      </a:r>
                    </a:p>
                  </a:txBody>
                  <a:tcPr/>
                </a:tc>
                <a:tc>
                  <a:txBody>
                    <a:bodyPr/>
                    <a:lstStyle/>
                    <a:p>
                      <a:r>
                        <a:rPr lang="en-US" dirty="0"/>
                        <a:t>317</a:t>
                      </a:r>
                    </a:p>
                  </a:txBody>
                  <a:tcPr/>
                </a:tc>
                <a:tc>
                  <a:txBody>
                    <a:bodyPr/>
                    <a:lstStyle/>
                    <a:p>
                      <a:r>
                        <a:rPr lang="en-US" dirty="0"/>
                        <a:t>317</a:t>
                      </a:r>
                    </a:p>
                  </a:txBody>
                  <a:tcPr/>
                </a:tc>
                <a:tc>
                  <a:txBody>
                    <a:bodyPr/>
                    <a:lstStyle/>
                    <a:p>
                      <a:r>
                        <a:rPr lang="en-US" dirty="0"/>
                        <a:t>297</a:t>
                      </a:r>
                    </a:p>
                  </a:txBody>
                  <a:tcPr/>
                </a:tc>
                <a:tc>
                  <a:txBody>
                    <a:bodyPr/>
                    <a:lstStyle/>
                    <a:p>
                      <a:r>
                        <a:rPr lang="en-US" dirty="0"/>
                        <a:t>304</a:t>
                      </a:r>
                    </a:p>
                  </a:txBody>
                  <a:tcPr/>
                </a:tc>
                <a:tc>
                  <a:txBody>
                    <a:bodyPr/>
                    <a:lstStyle/>
                    <a:p>
                      <a:r>
                        <a:rPr lang="en-US" dirty="0"/>
                        <a:t>304.1</a:t>
                      </a:r>
                    </a:p>
                  </a:txBody>
                  <a:tcPr/>
                </a:tc>
                <a:tc>
                  <a:txBody>
                    <a:bodyPr/>
                    <a:lstStyle/>
                    <a:p>
                      <a:r>
                        <a:rPr lang="en-US" dirty="0"/>
                        <a:t>303.62</a:t>
                      </a:r>
                    </a:p>
                  </a:txBody>
                  <a:tcPr/>
                </a:tc>
                <a:tc>
                  <a:txBody>
                    <a:bodyPr/>
                    <a:lstStyle/>
                    <a:p>
                      <a:r>
                        <a:rPr lang="en-US" dirty="0"/>
                        <a:t>255251</a:t>
                      </a:r>
                    </a:p>
                  </a:txBody>
                  <a:tcPr/>
                </a:tc>
                <a:extLst>
                  <a:ext uri="{0D108BD9-81ED-4DB2-BD59-A6C34878D82A}">
                    <a16:rowId xmlns:a16="http://schemas.microsoft.com/office/drawing/2014/main" val="3248833713"/>
                  </a:ext>
                </a:extLst>
              </a:tr>
              <a:tr h="377045">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HDFC</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EQ</a:t>
                      </a:r>
                    </a:p>
                  </a:txBody>
                  <a:tcPr/>
                </a:tc>
                <a:tc>
                  <a:txBody>
                    <a:bodyPr/>
                    <a:lstStyle/>
                    <a:p>
                      <a:r>
                        <a:rPr lang="en-US" dirty="0"/>
                        <a:t>304.05</a:t>
                      </a:r>
                    </a:p>
                  </a:txBody>
                  <a:tcPr/>
                </a:tc>
                <a:tc>
                  <a:txBody>
                    <a:bodyPr/>
                    <a:lstStyle/>
                    <a:p>
                      <a:r>
                        <a:rPr lang="en-US" dirty="0"/>
                        <a:t>290</a:t>
                      </a:r>
                    </a:p>
                  </a:txBody>
                  <a:tcPr/>
                </a:tc>
                <a:tc>
                  <a:txBody>
                    <a:bodyPr/>
                    <a:lstStyle/>
                    <a:p>
                      <a:r>
                        <a:rPr lang="en-US" dirty="0"/>
                        <a:t>303.9</a:t>
                      </a:r>
                    </a:p>
                  </a:txBody>
                  <a:tcPr/>
                </a:tc>
                <a:tc>
                  <a:txBody>
                    <a:bodyPr/>
                    <a:lstStyle/>
                    <a:p>
                      <a:r>
                        <a:rPr lang="en-US" dirty="0"/>
                        <a:t>285</a:t>
                      </a:r>
                    </a:p>
                  </a:txBody>
                  <a:tcPr/>
                </a:tc>
                <a:tc>
                  <a:txBody>
                    <a:bodyPr/>
                    <a:lstStyle/>
                    <a:p>
                      <a:r>
                        <a:rPr lang="en-US" dirty="0"/>
                        <a:t>295</a:t>
                      </a:r>
                    </a:p>
                  </a:txBody>
                  <a:tcPr/>
                </a:tc>
                <a:tc>
                  <a:txBody>
                    <a:bodyPr/>
                    <a:lstStyle/>
                    <a:p>
                      <a:r>
                        <a:rPr lang="en-US" dirty="0"/>
                        <a:t>292.8</a:t>
                      </a:r>
                    </a:p>
                  </a:txBody>
                  <a:tcPr/>
                </a:tc>
                <a:tc>
                  <a:txBody>
                    <a:bodyPr/>
                    <a:lstStyle/>
                    <a:p>
                      <a:r>
                        <a:rPr lang="en-US" dirty="0"/>
                        <a:t>294.53</a:t>
                      </a:r>
                    </a:p>
                  </a:txBody>
                  <a:tcPr/>
                </a:tc>
                <a:tc>
                  <a:txBody>
                    <a:bodyPr/>
                    <a:lstStyle/>
                    <a:p>
                      <a:r>
                        <a:rPr lang="en-US" dirty="0"/>
                        <a:t>269087</a:t>
                      </a:r>
                    </a:p>
                  </a:txBody>
                  <a:tcPr/>
                </a:tc>
                <a:extLst>
                  <a:ext uri="{0D108BD9-81ED-4DB2-BD59-A6C34878D82A}">
                    <a16:rowId xmlns:a16="http://schemas.microsoft.com/office/drawing/2014/main" val="1811975031"/>
                  </a:ext>
                </a:extLst>
              </a:tr>
              <a:tr h="326965">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KOTAK</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EQ</a:t>
                      </a:r>
                    </a:p>
                  </a:txBody>
                  <a:tcPr/>
                </a:tc>
                <a:tc>
                  <a:txBody>
                    <a:bodyPr/>
                    <a:lstStyle/>
                    <a:p>
                      <a:r>
                        <a:rPr lang="en-US" dirty="0"/>
                        <a:t>229.35</a:t>
                      </a:r>
                    </a:p>
                  </a:txBody>
                  <a:tcPr/>
                </a:tc>
                <a:tc>
                  <a:txBody>
                    <a:bodyPr/>
                    <a:lstStyle/>
                    <a:p>
                      <a:r>
                        <a:rPr lang="en-US" dirty="0"/>
                        <a:t>247.7</a:t>
                      </a:r>
                    </a:p>
                  </a:txBody>
                  <a:tcPr/>
                </a:tc>
                <a:tc>
                  <a:txBody>
                    <a:bodyPr/>
                    <a:lstStyle/>
                    <a:p>
                      <a:r>
                        <a:rPr lang="en-US" dirty="0"/>
                        <a:t>247.7</a:t>
                      </a:r>
                    </a:p>
                  </a:txBody>
                  <a:tcPr/>
                </a:tc>
                <a:tc>
                  <a:txBody>
                    <a:bodyPr/>
                    <a:lstStyle/>
                    <a:p>
                      <a:r>
                        <a:rPr lang="en-US" dirty="0"/>
                        <a:t>225</a:t>
                      </a:r>
                    </a:p>
                  </a:txBody>
                  <a:tcPr/>
                </a:tc>
                <a:tc>
                  <a:txBody>
                    <a:bodyPr/>
                    <a:lstStyle/>
                    <a:p>
                      <a:r>
                        <a:rPr lang="en-US" dirty="0"/>
                        <a:t>247</a:t>
                      </a:r>
                    </a:p>
                  </a:txBody>
                  <a:tcPr/>
                </a:tc>
                <a:tc>
                  <a:txBody>
                    <a:bodyPr/>
                    <a:lstStyle/>
                    <a:p>
                      <a:r>
                        <a:rPr lang="en-US" dirty="0"/>
                        <a:t>246.9</a:t>
                      </a:r>
                    </a:p>
                  </a:txBody>
                  <a:tcPr/>
                </a:tc>
                <a:tc>
                  <a:txBody>
                    <a:bodyPr/>
                    <a:lstStyle/>
                    <a:p>
                      <a:r>
                        <a:rPr lang="en-US" dirty="0"/>
                        <a:t>244.12</a:t>
                      </a:r>
                    </a:p>
                  </a:txBody>
                  <a:tcPr/>
                </a:tc>
                <a:tc>
                  <a:txBody>
                    <a:bodyPr/>
                    <a:lstStyle/>
                    <a:p>
                      <a:r>
                        <a:rPr lang="en-US" dirty="0"/>
                        <a:t>73681</a:t>
                      </a:r>
                    </a:p>
                  </a:txBody>
                  <a:tcPr/>
                </a:tc>
                <a:extLst>
                  <a:ext uri="{0D108BD9-81ED-4DB2-BD59-A6C34878D82A}">
                    <a16:rowId xmlns:a16="http://schemas.microsoft.com/office/drawing/2014/main" val="2752161871"/>
                  </a:ext>
                </a:extLst>
              </a:tr>
              <a:tr h="326965">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KOTAK</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EQ</a:t>
                      </a:r>
                    </a:p>
                  </a:txBody>
                  <a:tcPr/>
                </a:tc>
                <a:tc>
                  <a:txBody>
                    <a:bodyPr/>
                    <a:lstStyle/>
                    <a:p>
                      <a:r>
                        <a:rPr lang="en-US" dirty="0"/>
                        <a:t>246.95</a:t>
                      </a:r>
                    </a:p>
                  </a:txBody>
                  <a:tcPr/>
                </a:tc>
                <a:tc>
                  <a:txBody>
                    <a:bodyPr/>
                    <a:lstStyle/>
                    <a:p>
                      <a:r>
                        <a:rPr lang="en-US" dirty="0"/>
                        <a:t>229</a:t>
                      </a:r>
                    </a:p>
                  </a:txBody>
                  <a:tcPr/>
                </a:tc>
                <a:tc>
                  <a:txBody>
                    <a:bodyPr/>
                    <a:lstStyle/>
                    <a:p>
                      <a:r>
                        <a:rPr lang="en-US" dirty="0"/>
                        <a:t>240</a:t>
                      </a:r>
                    </a:p>
                  </a:txBody>
                  <a:tcPr/>
                </a:tc>
                <a:tc>
                  <a:txBody>
                    <a:bodyPr/>
                    <a:lstStyle/>
                    <a:p>
                      <a:r>
                        <a:rPr lang="en-US" dirty="0"/>
                        <a:t>227</a:t>
                      </a:r>
                    </a:p>
                  </a:txBody>
                  <a:tcPr/>
                </a:tc>
                <a:tc>
                  <a:txBody>
                    <a:bodyPr/>
                    <a:lstStyle/>
                    <a:p>
                      <a:r>
                        <a:rPr lang="en-US" dirty="0"/>
                        <a:t>228</a:t>
                      </a:r>
                    </a:p>
                  </a:txBody>
                  <a:tcPr/>
                </a:tc>
                <a:tc>
                  <a:txBody>
                    <a:bodyPr/>
                    <a:lstStyle/>
                    <a:p>
                      <a:r>
                        <a:rPr lang="en-US" dirty="0"/>
                        <a:t>228.4</a:t>
                      </a:r>
                    </a:p>
                  </a:txBody>
                  <a:tcPr/>
                </a:tc>
                <a:tc>
                  <a:txBody>
                    <a:bodyPr/>
                    <a:lstStyle/>
                    <a:p>
                      <a:r>
                        <a:rPr lang="en-US" dirty="0"/>
                        <a:t>233.75</a:t>
                      </a:r>
                    </a:p>
                  </a:txBody>
                  <a:tcPr/>
                </a:tc>
                <a:tc>
                  <a:txBody>
                    <a:bodyPr/>
                    <a:lstStyle/>
                    <a:p>
                      <a:r>
                        <a:rPr lang="en-US" dirty="0"/>
                        <a:t>105799</a:t>
                      </a:r>
                    </a:p>
                  </a:txBody>
                  <a:tcPr/>
                </a:tc>
                <a:extLst>
                  <a:ext uri="{0D108BD9-81ED-4DB2-BD59-A6C34878D82A}">
                    <a16:rowId xmlns:a16="http://schemas.microsoft.com/office/drawing/2014/main" val="2077901911"/>
                  </a:ext>
                </a:extLst>
              </a:tr>
              <a:tr h="326965">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SBI</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EQ</a:t>
                      </a:r>
                    </a:p>
                  </a:txBody>
                  <a:tcPr/>
                </a:tc>
                <a:tc>
                  <a:txBody>
                    <a:bodyPr/>
                    <a:lstStyle/>
                    <a:p>
                      <a:r>
                        <a:rPr lang="en-US" dirty="0"/>
                        <a:t>243.65</a:t>
                      </a:r>
                    </a:p>
                  </a:txBody>
                  <a:tcPr/>
                </a:tc>
                <a:tc>
                  <a:txBody>
                    <a:bodyPr/>
                    <a:lstStyle/>
                    <a:p>
                      <a:r>
                        <a:rPr lang="en-US" dirty="0"/>
                        <a:t>243.6</a:t>
                      </a:r>
                    </a:p>
                  </a:txBody>
                  <a:tcPr/>
                </a:tc>
                <a:tc>
                  <a:txBody>
                    <a:bodyPr/>
                    <a:lstStyle/>
                    <a:p>
                      <a:r>
                        <a:rPr lang="en-US" dirty="0"/>
                        <a:t>262</a:t>
                      </a:r>
                    </a:p>
                  </a:txBody>
                  <a:tcPr/>
                </a:tc>
                <a:tc>
                  <a:txBody>
                    <a:bodyPr/>
                    <a:lstStyle/>
                    <a:p>
                      <a:r>
                        <a:rPr lang="en-US" dirty="0"/>
                        <a:t>238</a:t>
                      </a:r>
                    </a:p>
                  </a:txBody>
                  <a:tcPr/>
                </a:tc>
                <a:tc>
                  <a:txBody>
                    <a:bodyPr/>
                    <a:lstStyle/>
                    <a:p>
                      <a:r>
                        <a:rPr lang="en-US" dirty="0"/>
                        <a:t>258</a:t>
                      </a:r>
                    </a:p>
                  </a:txBody>
                  <a:tcPr/>
                </a:tc>
                <a:tc>
                  <a:txBody>
                    <a:bodyPr/>
                    <a:lstStyle/>
                    <a:p>
                      <a:r>
                        <a:rPr lang="en-US" dirty="0"/>
                        <a:t>259.1</a:t>
                      </a:r>
                    </a:p>
                  </a:txBody>
                  <a:tcPr/>
                </a:tc>
                <a:tc>
                  <a:txBody>
                    <a:bodyPr/>
                    <a:lstStyle/>
                    <a:p>
                      <a:r>
                        <a:rPr lang="en-US" dirty="0"/>
                        <a:t>251.46</a:t>
                      </a:r>
                    </a:p>
                  </a:txBody>
                  <a:tcPr/>
                </a:tc>
                <a:tc>
                  <a:txBody>
                    <a:bodyPr/>
                    <a:lstStyle/>
                    <a:p>
                      <a:r>
                        <a:rPr lang="en-US" dirty="0">
                          <a:solidFill>
                            <a:srgbClr val="000000"/>
                          </a:solidFill>
                        </a:rPr>
                        <a:t>4495</a:t>
                      </a:r>
                    </a:p>
                    <a:p>
                      <a:r>
                        <a:rPr lang="en-US" dirty="0">
                          <a:solidFill>
                            <a:srgbClr val="000000"/>
                          </a:solidFill>
                        </a:rPr>
                        <a:t>741</a:t>
                      </a:r>
                    </a:p>
                  </a:txBody>
                  <a:tcPr/>
                </a:tc>
                <a:extLst>
                  <a:ext uri="{0D108BD9-81ED-4DB2-BD59-A6C34878D82A}">
                    <a16:rowId xmlns:a16="http://schemas.microsoft.com/office/drawing/2014/main" val="2567735566"/>
                  </a:ext>
                </a:extLst>
              </a:tr>
              <a:tr h="326965">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SBI</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EQ</a:t>
                      </a:r>
                    </a:p>
                  </a:txBody>
                  <a:tcPr/>
                </a:tc>
                <a:tc>
                  <a:txBody>
                    <a:bodyPr/>
                    <a:lstStyle/>
                    <a:p>
                      <a:r>
                        <a:rPr lang="en-US" dirty="0"/>
                        <a:t>259.1</a:t>
                      </a:r>
                    </a:p>
                  </a:txBody>
                  <a:tcPr/>
                </a:tc>
                <a:tc>
                  <a:txBody>
                    <a:bodyPr/>
                    <a:lstStyle/>
                    <a:p>
                      <a:r>
                        <a:rPr lang="en-US" dirty="0"/>
                        <a:t>249</a:t>
                      </a:r>
                    </a:p>
                  </a:txBody>
                  <a:tcPr/>
                </a:tc>
                <a:tc>
                  <a:txBody>
                    <a:bodyPr/>
                    <a:lstStyle/>
                    <a:p>
                      <a:r>
                        <a:rPr lang="en-US" dirty="0"/>
                        <a:t>264</a:t>
                      </a:r>
                    </a:p>
                  </a:txBody>
                  <a:tcPr/>
                </a:tc>
                <a:tc>
                  <a:txBody>
                    <a:bodyPr/>
                    <a:lstStyle/>
                    <a:p>
                      <a:r>
                        <a:rPr lang="en-US" dirty="0"/>
                        <a:t>245</a:t>
                      </a:r>
                    </a:p>
                  </a:txBody>
                  <a:tcPr/>
                </a:tc>
                <a:tc>
                  <a:txBody>
                    <a:bodyPr/>
                    <a:lstStyle/>
                    <a:p>
                      <a:r>
                        <a:rPr lang="en-US" dirty="0"/>
                        <a:t>249</a:t>
                      </a:r>
                    </a:p>
                  </a:txBody>
                  <a:tcPr/>
                </a:tc>
                <a:tc>
                  <a:txBody>
                    <a:bodyPr/>
                    <a:lstStyle/>
                    <a:p>
                      <a:r>
                        <a:rPr lang="en-US" dirty="0"/>
                        <a:t>248.5</a:t>
                      </a:r>
                    </a:p>
                  </a:txBody>
                  <a:tcPr/>
                </a:tc>
                <a:tc>
                  <a:txBody>
                    <a:bodyPr/>
                    <a:lstStyle/>
                    <a:p>
                      <a:r>
                        <a:rPr lang="en-US" dirty="0"/>
                        <a:t>252.35</a:t>
                      </a:r>
                    </a:p>
                  </a:txBody>
                  <a:tcPr/>
                </a:tc>
                <a:tc>
                  <a:txBody>
                    <a:bodyPr/>
                    <a:lstStyle/>
                    <a:p>
                      <a:r>
                        <a:rPr lang="en-US" dirty="0">
                          <a:solidFill>
                            <a:srgbClr val="000000"/>
                          </a:solidFill>
                        </a:rPr>
                        <a:t>3434</a:t>
                      </a:r>
                    </a:p>
                    <a:p>
                      <a:r>
                        <a:rPr lang="en-US" dirty="0">
                          <a:solidFill>
                            <a:srgbClr val="000000"/>
                          </a:solidFill>
                        </a:rPr>
                        <a:t>058</a:t>
                      </a:r>
                    </a:p>
                  </a:txBody>
                  <a:tcPr/>
                </a:tc>
                <a:extLst>
                  <a:ext uri="{0D108BD9-81ED-4DB2-BD59-A6C34878D82A}">
                    <a16:rowId xmlns:a16="http://schemas.microsoft.com/office/drawing/2014/main" val="747341294"/>
                  </a:ext>
                </a:extLst>
              </a:tr>
            </a:tbl>
          </a:graphicData>
        </a:graphic>
      </p:graphicFrame>
      <p:pic>
        <p:nvPicPr>
          <p:cNvPr id="4" name="Picture 3">
            <a:extLst>
              <a:ext uri="{FF2B5EF4-FFF2-40B4-BE49-F238E27FC236}">
                <a16:creationId xmlns:a16="http://schemas.microsoft.com/office/drawing/2014/main" id="{9EF50077-0278-4FFB-87F7-E32BD60B1107}"/>
              </a:ext>
            </a:extLst>
          </p:cNvPr>
          <p:cNvPicPr>
            <a:picLocks noChangeAspect="1"/>
          </p:cNvPicPr>
          <p:nvPr/>
        </p:nvPicPr>
        <p:blipFill>
          <a:blip r:embed="rId2"/>
          <a:stretch>
            <a:fillRect/>
          </a:stretch>
        </p:blipFill>
        <p:spPr>
          <a:xfrm>
            <a:off x="8998227" y="1444487"/>
            <a:ext cx="2888974" cy="2888974"/>
          </a:xfrm>
          <a:prstGeom prst="rect">
            <a:avLst/>
          </a:prstGeom>
        </p:spPr>
      </p:pic>
      <p:cxnSp>
        <p:nvCxnSpPr>
          <p:cNvPr id="7" name="Straight Connector 6">
            <a:extLst>
              <a:ext uri="{FF2B5EF4-FFF2-40B4-BE49-F238E27FC236}">
                <a16:creationId xmlns:a16="http://schemas.microsoft.com/office/drawing/2014/main" id="{1C58C575-0DC5-4216-90AA-D377493CA9A4}"/>
              </a:ext>
            </a:extLst>
          </p:cNvPr>
          <p:cNvCxnSpPr>
            <a:cxnSpLocks/>
          </p:cNvCxnSpPr>
          <p:nvPr/>
        </p:nvCxnSpPr>
        <p:spPr>
          <a:xfrm>
            <a:off x="8984975" y="1161552"/>
            <a:ext cx="0" cy="3411793"/>
          </a:xfrm>
          <a:prstGeom prst="line">
            <a:avLst/>
          </a:prstGeom>
        </p:spPr>
        <p:style>
          <a:lnRef idx="1">
            <a:schemeClr val="dk1"/>
          </a:lnRef>
          <a:fillRef idx="0">
            <a:schemeClr val="dk1"/>
          </a:fillRef>
          <a:effectRef idx="0">
            <a:schemeClr val="dk1"/>
          </a:effectRef>
          <a:fontRef idx="minor">
            <a:schemeClr val="tx1"/>
          </a:fontRef>
        </p:style>
      </p:cxnSp>
      <p:cxnSp>
        <p:nvCxnSpPr>
          <p:cNvPr id="12" name="Straight Connector 11">
            <a:extLst>
              <a:ext uri="{FF2B5EF4-FFF2-40B4-BE49-F238E27FC236}">
                <a16:creationId xmlns:a16="http://schemas.microsoft.com/office/drawing/2014/main" id="{FB25A47A-4E1C-48FC-9172-F22DDAC002EC}"/>
              </a:ext>
            </a:extLst>
          </p:cNvPr>
          <p:cNvCxnSpPr>
            <a:cxnSpLocks/>
          </p:cNvCxnSpPr>
          <p:nvPr/>
        </p:nvCxnSpPr>
        <p:spPr>
          <a:xfrm flipV="1">
            <a:off x="304800" y="4781172"/>
            <a:ext cx="11569149" cy="3038"/>
          </a:xfrm>
          <a:prstGeom prst="line">
            <a:avLst/>
          </a:prstGeom>
        </p:spPr>
        <p:style>
          <a:lnRef idx="1">
            <a:schemeClr val="dk1"/>
          </a:lnRef>
          <a:fillRef idx="0">
            <a:schemeClr val="dk1"/>
          </a:fillRef>
          <a:effectRef idx="0">
            <a:schemeClr val="dk1"/>
          </a:effectRef>
          <a:fontRef idx="minor">
            <a:schemeClr val="tx1"/>
          </a:fontRef>
        </p:style>
      </p:cxnSp>
      <p:sp>
        <p:nvSpPr>
          <p:cNvPr id="15" name="TextBox 14">
            <a:extLst>
              <a:ext uri="{FF2B5EF4-FFF2-40B4-BE49-F238E27FC236}">
                <a16:creationId xmlns:a16="http://schemas.microsoft.com/office/drawing/2014/main" id="{23792231-BED1-465B-965D-313151F1CDF4}"/>
              </a:ext>
            </a:extLst>
          </p:cNvPr>
          <p:cNvSpPr txBox="1"/>
          <p:nvPr/>
        </p:nvSpPr>
        <p:spPr>
          <a:xfrm>
            <a:off x="304800" y="4882513"/>
            <a:ext cx="11555897" cy="1477328"/>
          </a:xfrm>
          <a:prstGeom prst="rect">
            <a:avLst/>
          </a:prstGeom>
          <a:solidFill>
            <a:schemeClr val="accent3">
              <a:lumMod val="40000"/>
              <a:lumOff val="60000"/>
            </a:schemeClr>
          </a:solidFill>
        </p:spPr>
        <p:txBody>
          <a:bodyPr wrap="square">
            <a:spAutoFit/>
          </a:bodyPr>
          <a:lstStyle/>
          <a:p>
            <a:pPr marL="342900" marR="0" lvl="0" indent="-342900" algn="l" defTabSz="914400" rtl="0" eaLnBrk="1" fontAlgn="auto" latinLnBrk="0" hangingPunct="1">
              <a:lnSpc>
                <a:spcPct val="100000"/>
              </a:lnSpc>
              <a:spcBef>
                <a:spcPts val="0"/>
              </a:spcBef>
              <a:spcAft>
                <a:spcPts val="0"/>
              </a:spcAft>
              <a:buClrTx/>
              <a:buSzTx/>
              <a:buFont typeface="+mj-lt"/>
              <a:buAutoNum type="arabicPeriod"/>
              <a:tabLst/>
              <a:defRPr/>
            </a:pPr>
            <a:r>
              <a:rPr kumimoji="0" lang="en-US" sz="1800" b="0" i="0" u="none"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rPr>
              <a:t>The previous close nearly always refers to the previous day's final price.</a:t>
            </a:r>
          </a:p>
          <a:p>
            <a:pPr marL="342900" marR="0" lvl="0" indent="-342900" algn="l" defTabSz="914400" rtl="0" eaLnBrk="1" fontAlgn="auto" latinLnBrk="0" hangingPunct="1">
              <a:lnSpc>
                <a:spcPct val="100000"/>
              </a:lnSpc>
              <a:spcBef>
                <a:spcPts val="0"/>
              </a:spcBef>
              <a:spcAft>
                <a:spcPts val="0"/>
              </a:spcAft>
              <a:buClrTx/>
              <a:buSzTx/>
              <a:buFont typeface="+mj-lt"/>
              <a:buAutoNum type="arabicPeriod"/>
              <a:tabLst/>
              <a:defRPr/>
            </a:pPr>
            <a:r>
              <a:rPr kumimoji="0" lang="en-US" sz="1800" b="0" i="0" u="none"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rPr>
              <a:t>The last price is the one at which the foremost recent transaction happens.</a:t>
            </a:r>
          </a:p>
          <a:p>
            <a:pPr marL="342900" marR="0" lvl="0" indent="-342900" algn="l" defTabSz="914400" rtl="0" eaLnBrk="1" fontAlgn="auto" latinLnBrk="0" hangingPunct="1">
              <a:lnSpc>
                <a:spcPct val="100000"/>
              </a:lnSpc>
              <a:spcBef>
                <a:spcPts val="0"/>
              </a:spcBef>
              <a:spcAft>
                <a:spcPts val="0"/>
              </a:spcAft>
              <a:buClrTx/>
              <a:buSzTx/>
              <a:buFont typeface="+mj-lt"/>
              <a:buAutoNum type="arabicPeriod"/>
              <a:tabLst/>
              <a:defRPr/>
            </a:pPr>
            <a:r>
              <a:rPr kumimoji="0" lang="en-US" sz="1800" b="0" i="0" u="none"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rPr>
              <a:t>volume-weighted average worth (VWAP)  represents the typical price listed throughout the day, </a:t>
            </a:r>
          </a:p>
          <a:p>
            <a:pPr marR="0" lvl="0" algn="l" defTabSz="914400" rtl="0" eaLnBrk="1" fontAlgn="auto" latinLnBrk="0" hangingPunct="1">
              <a:lnSpc>
                <a:spcPct val="100000"/>
              </a:lnSpc>
              <a:spcBef>
                <a:spcPts val="0"/>
              </a:spcBef>
              <a:spcAft>
                <a:spcPts val="0"/>
              </a:spcAft>
              <a:buClrTx/>
              <a:buSzTx/>
              <a:tabLst/>
              <a:defRPr/>
            </a:pPr>
            <a:r>
              <a:rPr kumimoji="0" lang="en-US" sz="1800" b="0" i="0" u="none"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rPr>
              <a:t>      based on both volume and worth.</a:t>
            </a:r>
          </a:p>
          <a:p>
            <a:pPr marL="342900" marR="0" lvl="0" indent="-342900" algn="l" defTabSz="914400" rtl="0" eaLnBrk="1" fontAlgn="auto" latinLnBrk="0" hangingPunct="1">
              <a:lnSpc>
                <a:spcPct val="100000"/>
              </a:lnSpc>
              <a:spcBef>
                <a:spcPts val="0"/>
              </a:spcBef>
              <a:spcAft>
                <a:spcPts val="0"/>
              </a:spcAft>
              <a:buClrTx/>
              <a:buSzTx/>
              <a:buFont typeface="+mj-lt"/>
              <a:buAutoNum type="arabicPeriod" startAt="4"/>
              <a:tabLst/>
              <a:defRPr/>
            </a:pPr>
            <a:r>
              <a:rPr kumimoji="0" lang="en-US" sz="1800" b="0" i="0" u="none"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rPr>
              <a:t>Volume and Share turnover is an estimation of stock liquidity. </a:t>
            </a:r>
          </a:p>
        </p:txBody>
      </p:sp>
    </p:spTree>
    <p:extLst>
      <p:ext uri="{BB962C8B-B14F-4D97-AF65-F5344CB8AC3E}">
        <p14:creationId xmlns:p14="http://schemas.microsoft.com/office/powerpoint/2010/main" val="170374309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Data Preparation</a:t>
            </a:r>
          </a:p>
        </p:txBody>
      </p:sp>
      <p:pic>
        <p:nvPicPr>
          <p:cNvPr id="16" name="Picture 15">
            <a:extLst>
              <a:ext uri="{FF2B5EF4-FFF2-40B4-BE49-F238E27FC236}">
                <a16:creationId xmlns:a16="http://schemas.microsoft.com/office/drawing/2014/main" id="{85EB33AC-A728-49A0-B7E6-E6B9D631A594}"/>
              </a:ext>
            </a:extLst>
          </p:cNvPr>
          <p:cNvPicPr>
            <a:picLocks noChangeAspect="1"/>
          </p:cNvPicPr>
          <p:nvPr/>
        </p:nvPicPr>
        <p:blipFill>
          <a:blip r:embed="rId2"/>
          <a:stretch>
            <a:fillRect/>
          </a:stretch>
        </p:blipFill>
        <p:spPr>
          <a:xfrm>
            <a:off x="425021" y="5469029"/>
            <a:ext cx="2660107" cy="489672"/>
          </a:xfrm>
          <a:prstGeom prst="rect">
            <a:avLst/>
          </a:prstGeom>
        </p:spPr>
      </p:pic>
      <p:sp>
        <p:nvSpPr>
          <p:cNvPr id="22" name="TextBox 21">
            <a:extLst>
              <a:ext uri="{FF2B5EF4-FFF2-40B4-BE49-F238E27FC236}">
                <a16:creationId xmlns:a16="http://schemas.microsoft.com/office/drawing/2014/main" id="{AEAEDDE8-F5EC-45D4-9437-8C6E7AB828A9}"/>
              </a:ext>
            </a:extLst>
          </p:cNvPr>
          <p:cNvSpPr txBox="1"/>
          <p:nvPr/>
        </p:nvSpPr>
        <p:spPr>
          <a:xfrm>
            <a:off x="3481460" y="5252200"/>
            <a:ext cx="8285516" cy="923330"/>
          </a:xfrm>
          <a:prstGeom prst="rect">
            <a:avLst/>
          </a:prstGeom>
          <a:solidFill>
            <a:schemeClr val="accent1">
              <a:lumMod val="40000"/>
              <a:lumOff val="60000"/>
            </a:schemeClr>
          </a:solidFill>
        </p:spPr>
        <p:txBody>
          <a:bodyPr wrap="square">
            <a:spAutoFit/>
          </a:bodyPr>
          <a:lstStyle/>
          <a:p>
            <a:r>
              <a:rPr lang="en-US" dirty="0">
                <a:latin typeface="Times New Roman" panose="02020603050405020304" pitchFamily="18" charset="0"/>
                <a:cs typeface="Times New Roman" panose="02020603050405020304" pitchFamily="18" charset="0"/>
              </a:rPr>
              <a:t>MinMax Scaler shrinks the data inside the given range in this project i.e. from zero to one. It scales the price to a selected value range while not varying the form of the initial distribution.</a:t>
            </a:r>
          </a:p>
        </p:txBody>
      </p:sp>
      <p:cxnSp>
        <p:nvCxnSpPr>
          <p:cNvPr id="4" name="Straight Connector 3">
            <a:extLst>
              <a:ext uri="{FF2B5EF4-FFF2-40B4-BE49-F238E27FC236}">
                <a16:creationId xmlns:a16="http://schemas.microsoft.com/office/drawing/2014/main" id="{117593B8-4906-42CD-8BA4-7DBE56961F5A}"/>
              </a:ext>
            </a:extLst>
          </p:cNvPr>
          <p:cNvCxnSpPr>
            <a:cxnSpLocks/>
          </p:cNvCxnSpPr>
          <p:nvPr/>
        </p:nvCxnSpPr>
        <p:spPr>
          <a:xfrm>
            <a:off x="425021" y="5035826"/>
            <a:ext cx="11554944" cy="0"/>
          </a:xfrm>
          <a:prstGeom prst="line">
            <a:avLst/>
          </a:prstGeom>
        </p:spPr>
        <p:style>
          <a:lnRef idx="1">
            <a:schemeClr val="dk1"/>
          </a:lnRef>
          <a:fillRef idx="0">
            <a:schemeClr val="dk1"/>
          </a:fillRef>
          <a:effectRef idx="0">
            <a:schemeClr val="dk1"/>
          </a:effectRef>
          <a:fontRef idx="minor">
            <a:schemeClr val="tx1"/>
          </a:fontRef>
        </p:style>
      </p:cxnSp>
      <p:graphicFrame>
        <p:nvGraphicFramePr>
          <p:cNvPr id="7" name="Table 7">
            <a:extLst>
              <a:ext uri="{FF2B5EF4-FFF2-40B4-BE49-F238E27FC236}">
                <a16:creationId xmlns:a16="http://schemas.microsoft.com/office/drawing/2014/main" id="{8E6F0A4B-F7BE-48A3-BB86-15E6E1DBC11C}"/>
              </a:ext>
            </a:extLst>
          </p:cNvPr>
          <p:cNvGraphicFramePr>
            <a:graphicFrameLocks noGrp="1"/>
          </p:cNvGraphicFramePr>
          <p:nvPr>
            <p:extLst>
              <p:ext uri="{D42A27DB-BD31-4B8C-83A1-F6EECF244321}">
                <p14:modId xmlns:p14="http://schemas.microsoft.com/office/powerpoint/2010/main" val="2548941481"/>
              </p:ext>
            </p:extLst>
          </p:nvPr>
        </p:nvGraphicFramePr>
        <p:xfrm>
          <a:off x="318053" y="1444496"/>
          <a:ext cx="11448924" cy="3381799"/>
        </p:xfrm>
        <a:graphic>
          <a:graphicData uri="http://schemas.openxmlformats.org/drawingml/2006/table">
            <a:tbl>
              <a:tblPr firstRow="1" bandRow="1">
                <a:tableStyleId>{5C22544A-7EE6-4342-B048-85BDC9FD1C3A}</a:tableStyleId>
              </a:tblPr>
              <a:tblGrid>
                <a:gridCol w="2335950">
                  <a:extLst>
                    <a:ext uri="{9D8B030D-6E8A-4147-A177-3AD203B41FA5}">
                      <a16:colId xmlns:a16="http://schemas.microsoft.com/office/drawing/2014/main" val="4025259242"/>
                    </a:ext>
                  </a:extLst>
                </a:gridCol>
                <a:gridCol w="9112974">
                  <a:extLst>
                    <a:ext uri="{9D8B030D-6E8A-4147-A177-3AD203B41FA5}">
                      <a16:colId xmlns:a16="http://schemas.microsoft.com/office/drawing/2014/main" val="92898429"/>
                    </a:ext>
                  </a:extLst>
                </a:gridCol>
              </a:tblGrid>
              <a:tr h="391239">
                <a:tc>
                  <a:txBody>
                    <a:bodyPr/>
                    <a:lstStyle/>
                    <a:p>
                      <a:r>
                        <a:rPr lang="en-US" dirty="0"/>
                        <a:t>Missing Values</a:t>
                      </a:r>
                    </a:p>
                  </a:txBody>
                  <a:tcPr/>
                </a:tc>
                <a:tc>
                  <a:txBody>
                    <a:bodyPr/>
                    <a:lstStyle/>
                    <a:p>
                      <a:r>
                        <a:rPr lang="en-US" dirty="0"/>
                        <a:t>Feature Engineering</a:t>
                      </a:r>
                    </a:p>
                  </a:txBody>
                  <a:tcPr/>
                </a:tc>
                <a:extLst>
                  <a:ext uri="{0D108BD9-81ED-4DB2-BD59-A6C34878D82A}">
                    <a16:rowId xmlns:a16="http://schemas.microsoft.com/office/drawing/2014/main" val="2454660590"/>
                  </a:ext>
                </a:extLst>
              </a:tr>
              <a:tr h="299056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latin typeface="Times New Roman" panose="02020603050405020304" pitchFamily="18" charset="0"/>
                          <a:cs typeface="Times New Roman" panose="02020603050405020304" pitchFamily="18" charset="0"/>
                        </a:rPr>
                        <a:t>'Trades', 'Deliverable Volume', and'% Deliverable' had more than 100 missing values. Hence, those columns were dropped.</a:t>
                      </a:r>
                    </a:p>
                    <a:p>
                      <a:endParaRPr lang="en-US" dirty="0"/>
                    </a:p>
                  </a:txBody>
                  <a:tcPr/>
                </a:tc>
                <a:tc>
                  <a:txBody>
                    <a:bodyPr/>
                    <a:lstStyle/>
                    <a:p>
                      <a:r>
                        <a:rPr lang="en-US" dirty="0"/>
                        <a:t>Newly Added Feature Variables:</a:t>
                      </a:r>
                    </a:p>
                    <a:p>
                      <a:pPr marL="342900" indent="-342900">
                        <a:buFont typeface="+mj-lt"/>
                        <a:buAutoNum type="arabicPeriod"/>
                      </a:pPr>
                      <a:r>
                        <a:rPr lang="en-US" dirty="0">
                          <a:latin typeface="Times New Roman" panose="02020603050405020304" pitchFamily="18" charset="0"/>
                          <a:cs typeface="Times New Roman" panose="02020603050405020304" pitchFamily="18" charset="0"/>
                        </a:rPr>
                        <a:t>13 days,20 days,100 days, 200 days Simple moving averages.</a:t>
                      </a:r>
                    </a:p>
                    <a:p>
                      <a:pPr marL="342900" indent="-342900">
                        <a:buFont typeface="+mj-lt"/>
                        <a:buAutoNum type="arabicPeriod"/>
                      </a:pPr>
                      <a:r>
                        <a:rPr lang="en-US" dirty="0">
                          <a:latin typeface="Times New Roman" panose="02020603050405020304" pitchFamily="18" charset="0"/>
                          <a:cs typeface="Times New Roman" panose="02020603050405020304" pitchFamily="18" charset="0"/>
                        </a:rPr>
                        <a:t>exponential moving averages for 7 days,13 days,20 days,100 days, and 200 days.</a:t>
                      </a:r>
                    </a:p>
                    <a:p>
                      <a:pPr marL="342900" indent="-342900">
                        <a:buFont typeface="+mj-lt"/>
                        <a:buAutoNum type="arabicPeriod"/>
                      </a:pPr>
                      <a:r>
                        <a:rPr lang="en-US" dirty="0">
                          <a:latin typeface="Times New Roman" panose="02020603050405020304" pitchFamily="18" charset="0"/>
                          <a:cs typeface="Times New Roman" panose="02020603050405020304" pitchFamily="18" charset="0"/>
                        </a:rPr>
                        <a:t>1 day's previous lag values of volume.</a:t>
                      </a:r>
                    </a:p>
                    <a:p>
                      <a:pPr marL="342900" indent="-342900">
                        <a:buFont typeface="+mj-lt"/>
                        <a:buAutoNum type="arabicPeriod"/>
                      </a:pPr>
                      <a:r>
                        <a:rPr lang="en-US" dirty="0">
                          <a:latin typeface="Times New Roman" panose="02020603050405020304" pitchFamily="18" charset="0"/>
                          <a:cs typeface="Times New Roman" panose="02020603050405020304" pitchFamily="18" charset="0"/>
                        </a:rPr>
                        <a:t>6,10,14 and 30 days consecutive closing prices are tabulated week on week for the entire dataset . </a:t>
                      </a:r>
                    </a:p>
                    <a:p>
                      <a:pPr marL="342900" indent="-342900">
                        <a:buFont typeface="+mj-lt"/>
                        <a:buAutoNum type="arabicPeriod"/>
                      </a:pPr>
                      <a:r>
                        <a:rPr lang="en-US" dirty="0">
                          <a:latin typeface="Times New Roman" panose="02020603050405020304" pitchFamily="18" charset="0"/>
                          <a:cs typeface="Times New Roman" panose="02020603050405020304" pitchFamily="18" charset="0"/>
                        </a:rPr>
                        <a:t>Momentum indicators </a:t>
                      </a:r>
                    </a:p>
                    <a:p>
                      <a:pPr marL="342900" indent="-342900">
                        <a:buFont typeface="+mj-lt"/>
                        <a:buAutoNum type="arabicPeriod"/>
                      </a:pPr>
                      <a:r>
                        <a:rPr lang="en-US" dirty="0">
                          <a:latin typeface="Times New Roman" panose="02020603050405020304" pitchFamily="18" charset="0"/>
                          <a:cs typeface="Times New Roman" panose="02020603050405020304" pitchFamily="18" charset="0"/>
                        </a:rPr>
                        <a:t>Trend indicators </a:t>
                      </a:r>
                    </a:p>
                    <a:p>
                      <a:pPr marL="342900" indent="-342900">
                        <a:buFont typeface="+mj-lt"/>
                        <a:buAutoNum type="arabicPeriod"/>
                      </a:pPr>
                      <a:r>
                        <a:rPr lang="en-US" dirty="0">
                          <a:latin typeface="Times New Roman" panose="02020603050405020304" pitchFamily="18" charset="0"/>
                          <a:cs typeface="Times New Roman" panose="02020603050405020304" pitchFamily="18" charset="0"/>
                        </a:rPr>
                        <a:t>Volatility indicators </a:t>
                      </a:r>
                    </a:p>
                    <a:p>
                      <a:pPr marL="342900" indent="-342900">
                        <a:buFont typeface="+mj-lt"/>
                        <a:buAutoNum type="arabicPeriod"/>
                      </a:pPr>
                      <a:r>
                        <a:rPr lang="en-US" dirty="0">
                          <a:latin typeface="Times New Roman" panose="02020603050405020304" pitchFamily="18" charset="0"/>
                          <a:cs typeface="Times New Roman" panose="02020603050405020304" pitchFamily="18" charset="0"/>
                        </a:rPr>
                        <a:t>Volume indicators </a:t>
                      </a:r>
                      <a:endParaRPr lang="en-US" dirty="0"/>
                    </a:p>
                  </a:txBody>
                  <a:tcPr/>
                </a:tc>
                <a:extLst>
                  <a:ext uri="{0D108BD9-81ED-4DB2-BD59-A6C34878D82A}">
                    <a16:rowId xmlns:a16="http://schemas.microsoft.com/office/drawing/2014/main" val="3217177518"/>
                  </a:ext>
                </a:extLst>
              </a:tr>
            </a:tbl>
          </a:graphicData>
        </a:graphic>
      </p:graphicFrame>
    </p:spTree>
    <p:extLst>
      <p:ext uri="{BB962C8B-B14F-4D97-AF65-F5344CB8AC3E}">
        <p14:creationId xmlns:p14="http://schemas.microsoft.com/office/powerpoint/2010/main" val="36268435"/>
      </p:ext>
    </p:extLst>
  </p:cSld>
  <p:clrMapOvr>
    <a:masterClrMapping/>
  </p:clrMapOvr>
</p:sld>
</file>

<file path=ppt/theme/theme1.xml><?xml version="1.0" encoding="utf-8"?>
<a:theme xmlns:a="http://schemas.openxmlformats.org/drawingml/2006/main" name="Office Theme">
  <a:themeElements>
    <a:clrScheme name="Blue II">
      <a:dk1>
        <a:sysClr val="windowText" lastClr="000000"/>
      </a:dk1>
      <a:lt1>
        <a:sysClr val="window" lastClr="FFFFFF"/>
      </a:lt1>
      <a:dk2>
        <a:srgbClr val="335B74"/>
      </a:dk2>
      <a:lt2>
        <a:srgbClr val="DFE3E5"/>
      </a:lt2>
      <a:accent1>
        <a:srgbClr val="1CADE4"/>
      </a:accent1>
      <a:accent2>
        <a:srgbClr val="2683C6"/>
      </a:accent2>
      <a:accent3>
        <a:srgbClr val="27CED7"/>
      </a:accent3>
      <a:accent4>
        <a:srgbClr val="42BA97"/>
      </a:accent4>
      <a:accent5>
        <a:srgbClr val="3E8853"/>
      </a:accent5>
      <a:accent6>
        <a:srgbClr val="62A39F"/>
      </a:accent6>
      <a:hlink>
        <a:srgbClr val="6EAC1C"/>
      </a:hlink>
      <a:folHlink>
        <a:srgbClr val="B26B02"/>
      </a:folHlink>
    </a:clrScheme>
    <a:fontScheme name="Custom 5">
      <a:majorFont>
        <a:latin typeface="Roboto Slab"/>
        <a:ea typeface=""/>
        <a:cs typeface=""/>
      </a:majorFont>
      <a:minorFont>
        <a:latin typeface="Roboto Slab"/>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Office Theme">
  <a:themeElements>
    <a:clrScheme name="Blue II">
      <a:dk1>
        <a:sysClr val="windowText" lastClr="000000"/>
      </a:dk1>
      <a:lt1>
        <a:sysClr val="window" lastClr="FFFFFF"/>
      </a:lt1>
      <a:dk2>
        <a:srgbClr val="335B74"/>
      </a:dk2>
      <a:lt2>
        <a:srgbClr val="DFE3E5"/>
      </a:lt2>
      <a:accent1>
        <a:srgbClr val="1CADE4"/>
      </a:accent1>
      <a:accent2>
        <a:srgbClr val="2683C6"/>
      </a:accent2>
      <a:accent3>
        <a:srgbClr val="27CED7"/>
      </a:accent3>
      <a:accent4>
        <a:srgbClr val="42BA97"/>
      </a:accent4>
      <a:accent5>
        <a:srgbClr val="3E8853"/>
      </a:accent5>
      <a:accent6>
        <a:srgbClr val="62A39F"/>
      </a:accent6>
      <a:hlink>
        <a:srgbClr val="6EAC1C"/>
      </a:hlink>
      <a:folHlink>
        <a:srgbClr val="B26B02"/>
      </a:folHlink>
    </a:clrScheme>
    <a:fontScheme name="Custom 5">
      <a:majorFont>
        <a:latin typeface="Roboto Slab"/>
        <a:ea typeface=""/>
        <a:cs typeface=""/>
      </a:majorFont>
      <a:minorFont>
        <a:latin typeface="Roboto Slab"/>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4651</TotalTime>
  <Words>3379</Words>
  <Application>Microsoft Office PowerPoint</Application>
  <PresentationFormat>Widescreen</PresentationFormat>
  <Paragraphs>530</Paragraphs>
  <Slides>21</Slides>
  <Notes>0</Notes>
  <HiddenSlides>0</HiddenSlides>
  <MMClips>0</MMClips>
  <ScaleCrop>false</ScaleCrop>
  <HeadingPairs>
    <vt:vector size="6" baseType="variant">
      <vt:variant>
        <vt:lpstr>Fonts Used</vt:lpstr>
      </vt:variant>
      <vt:variant>
        <vt:i4>6</vt:i4>
      </vt:variant>
      <vt:variant>
        <vt:lpstr>Theme</vt:lpstr>
      </vt:variant>
      <vt:variant>
        <vt:i4>2</vt:i4>
      </vt:variant>
      <vt:variant>
        <vt:lpstr>Slide Titles</vt:lpstr>
      </vt:variant>
      <vt:variant>
        <vt:i4>21</vt:i4>
      </vt:variant>
    </vt:vector>
  </HeadingPairs>
  <TitlesOfParts>
    <vt:vector size="29" baseType="lpstr">
      <vt:lpstr>Times New Roman</vt:lpstr>
      <vt:lpstr>Calibri</vt:lpstr>
      <vt:lpstr>Arial</vt:lpstr>
      <vt:lpstr>Roboto Slab (Headings)</vt:lpstr>
      <vt:lpstr>Roboto Slab (Body)</vt:lpstr>
      <vt:lpstr>Roboto Slab</vt:lpstr>
      <vt:lpstr>Office Theme</vt:lpstr>
      <vt:lpstr>1_Office Theme</vt:lpstr>
      <vt:lpstr>Modelling direction detection in selected stocks in Indian BFSI sector  </vt:lpstr>
      <vt:lpstr>Introduction </vt:lpstr>
      <vt:lpstr>Literature Review </vt:lpstr>
      <vt:lpstr>Problem Statement</vt:lpstr>
      <vt:lpstr>Project Objectives  </vt:lpstr>
      <vt:lpstr>Project Methodology</vt:lpstr>
      <vt:lpstr>Business Understanding</vt:lpstr>
      <vt:lpstr>Data Understanding </vt:lpstr>
      <vt:lpstr>Data Preparation</vt:lpstr>
      <vt:lpstr>Descriptive Analytics </vt:lpstr>
      <vt:lpstr>Modeling </vt:lpstr>
      <vt:lpstr>Model Evaluation using LR Classifier</vt:lpstr>
      <vt:lpstr>Model Evaluation using RF Classifier</vt:lpstr>
      <vt:lpstr>Model Evaluation using XG Boost Classifier</vt:lpstr>
      <vt:lpstr>Model Deployment </vt:lpstr>
      <vt:lpstr>Results and Insights</vt:lpstr>
      <vt:lpstr>Utility from the Business perspectives</vt:lpstr>
      <vt:lpstr>Conclusion and Future Work</vt:lpstr>
      <vt:lpstr>References</vt:lpstr>
      <vt:lpstr>Annexure </vt:lpstr>
      <vt:lpstr>Annexure</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Windows User</dc:creator>
  <cp:lastModifiedBy>Anand Mohan</cp:lastModifiedBy>
  <cp:revision>488</cp:revision>
  <dcterms:created xsi:type="dcterms:W3CDTF">2020-01-23T06:03:51Z</dcterms:created>
  <dcterms:modified xsi:type="dcterms:W3CDTF">2022-11-04T12:25:48Z</dcterms:modified>
</cp:coreProperties>
</file>